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6"/>
  </p:notesMasterIdLst>
  <p:handoutMasterIdLst>
    <p:handoutMasterId r:id="rId17"/>
  </p:handoutMasterIdLst>
  <p:sldIdLst>
    <p:sldId id="1790" r:id="rId5"/>
    <p:sldId id="1792" r:id="rId6"/>
    <p:sldId id="1793" r:id="rId7"/>
    <p:sldId id="272" r:id="rId8"/>
    <p:sldId id="276" r:id="rId9"/>
    <p:sldId id="280" r:id="rId10"/>
    <p:sldId id="1866" r:id="rId11"/>
    <p:sldId id="1867" r:id="rId12"/>
    <p:sldId id="1868" r:id="rId13"/>
    <p:sldId id="1869" r:id="rId14"/>
    <p:sldId id="1532"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0E5D1"/>
    <a:srgbClr val="00E7CF"/>
    <a:srgbClr val="FFFFFF"/>
    <a:srgbClr val="243A5E"/>
    <a:srgbClr val="30E5D0"/>
    <a:srgbClr val="008575"/>
    <a:srgbClr val="107C10"/>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62438-6638-4C7D-89ED-91591E7C3C75}" v="13" dt="2021-08-12T18:23:36.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80" autoAdjust="0"/>
    <p:restoredTop sz="96201" autoAdjust="0"/>
  </p:normalViewPr>
  <p:slideViewPr>
    <p:cSldViewPr snapToGrid="0">
      <p:cViewPr varScale="1">
        <p:scale>
          <a:sx n="111" d="100"/>
          <a:sy n="111" d="100"/>
        </p:scale>
        <p:origin x="78" y="1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0" d="100"/>
          <a:sy n="120" d="100"/>
        </p:scale>
        <p:origin x="674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ennings" userId="8ab53ffb-fb1d-4e91-bd8d-4a8442a41acf" providerId="ADAL" clId="{D6662438-6638-4C7D-89ED-91591E7C3C75}"/>
    <pc:docChg chg="custSel addSld delSld modSld">
      <pc:chgData name="Anna Jennings" userId="8ab53ffb-fb1d-4e91-bd8d-4a8442a41acf" providerId="ADAL" clId="{D6662438-6638-4C7D-89ED-91591E7C3C75}" dt="2021-08-12T20:15:59.295" v="295" actId="22"/>
      <pc:docMkLst>
        <pc:docMk/>
      </pc:docMkLst>
      <pc:sldChg chg="add modNotes">
        <pc:chgData name="Anna Jennings" userId="8ab53ffb-fb1d-4e91-bd8d-4a8442a41acf" providerId="ADAL" clId="{D6662438-6638-4C7D-89ED-91591E7C3C75}" dt="2021-08-12T18:17:04.462" v="218" actId="27636"/>
        <pc:sldMkLst>
          <pc:docMk/>
          <pc:sldMk cId="0" sldId="272"/>
        </pc:sldMkLst>
      </pc:sldChg>
      <pc:sldChg chg="add">
        <pc:chgData name="Anna Jennings" userId="8ab53ffb-fb1d-4e91-bd8d-4a8442a41acf" providerId="ADAL" clId="{D6662438-6638-4C7D-89ED-91591E7C3C75}" dt="2021-08-12T18:17:11.924" v="219"/>
        <pc:sldMkLst>
          <pc:docMk/>
          <pc:sldMk cId="0" sldId="276"/>
        </pc:sldMkLst>
      </pc:sldChg>
      <pc:sldChg chg="modSp add mod modNotes">
        <pc:chgData name="Anna Jennings" userId="8ab53ffb-fb1d-4e91-bd8d-4a8442a41acf" providerId="ADAL" clId="{D6662438-6638-4C7D-89ED-91591E7C3C75}" dt="2021-08-12T18:18:00.397" v="233" actId="1076"/>
        <pc:sldMkLst>
          <pc:docMk/>
          <pc:sldMk cId="0" sldId="280"/>
        </pc:sldMkLst>
        <pc:spChg chg="mod">
          <ac:chgData name="Anna Jennings" userId="8ab53ffb-fb1d-4e91-bd8d-4a8442a41acf" providerId="ADAL" clId="{D6662438-6638-4C7D-89ED-91591E7C3C75}" dt="2021-08-12T18:17:55.977" v="231" actId="1076"/>
          <ac:spMkLst>
            <pc:docMk/>
            <pc:sldMk cId="0" sldId="280"/>
            <ac:spMk id="4" creationId="{00000000-0000-0000-0000-000000000000}"/>
          </ac:spMkLst>
        </pc:spChg>
        <pc:picChg chg="mod">
          <ac:chgData name="Anna Jennings" userId="8ab53ffb-fb1d-4e91-bd8d-4a8442a41acf" providerId="ADAL" clId="{D6662438-6638-4C7D-89ED-91591E7C3C75}" dt="2021-08-12T18:18:00.397" v="233" actId="1076"/>
          <ac:picMkLst>
            <pc:docMk/>
            <pc:sldMk cId="0" sldId="280"/>
            <ac:picMk id="5" creationId="{00000000-0000-0000-0000-000000000000}"/>
          </ac:picMkLst>
        </pc:picChg>
      </pc:sldChg>
      <pc:sldChg chg="add">
        <pc:chgData name="Anna Jennings" userId="8ab53ffb-fb1d-4e91-bd8d-4a8442a41acf" providerId="ADAL" clId="{D6662438-6638-4C7D-89ED-91591E7C3C75}" dt="2021-08-12T20:15:59.295" v="295" actId="22"/>
        <pc:sldMkLst>
          <pc:docMk/>
          <pc:sldMk cId="2402828649" sldId="1532"/>
        </pc:sldMkLst>
      </pc:sldChg>
      <pc:sldChg chg="modSp mod">
        <pc:chgData name="Anna Jennings" userId="8ab53ffb-fb1d-4e91-bd8d-4a8442a41acf" providerId="ADAL" clId="{D6662438-6638-4C7D-89ED-91591E7C3C75}" dt="2021-08-12T18:15:39.837" v="96" actId="20577"/>
        <pc:sldMkLst>
          <pc:docMk/>
          <pc:sldMk cId="1393456637" sldId="1792"/>
        </pc:sldMkLst>
        <pc:spChg chg="mod">
          <ac:chgData name="Anna Jennings" userId="8ab53ffb-fb1d-4e91-bd8d-4a8442a41acf" providerId="ADAL" clId="{D6662438-6638-4C7D-89ED-91591E7C3C75}" dt="2021-08-12T18:15:30.067" v="58" actId="20577"/>
          <ac:spMkLst>
            <pc:docMk/>
            <pc:sldMk cId="1393456637" sldId="1792"/>
            <ac:spMk id="30" creationId="{A293D2E9-C164-4CCF-A2E1-13E429822CEF}"/>
          </ac:spMkLst>
        </pc:spChg>
        <pc:spChg chg="mod">
          <ac:chgData name="Anna Jennings" userId="8ab53ffb-fb1d-4e91-bd8d-4a8442a41acf" providerId="ADAL" clId="{D6662438-6638-4C7D-89ED-91591E7C3C75}" dt="2021-08-12T18:15:39.837" v="96" actId="20577"/>
          <ac:spMkLst>
            <pc:docMk/>
            <pc:sldMk cId="1393456637" sldId="1792"/>
            <ac:spMk id="32" creationId="{860F2EDA-EB51-419A-B1DA-0FAB048ABEC9}"/>
          </ac:spMkLst>
        </pc:spChg>
      </pc:sldChg>
      <pc:sldChg chg="modSp mod">
        <pc:chgData name="Anna Jennings" userId="8ab53ffb-fb1d-4e91-bd8d-4a8442a41acf" providerId="ADAL" clId="{D6662438-6638-4C7D-89ED-91591E7C3C75}" dt="2021-08-12T18:16:12.849" v="170" actId="20577"/>
        <pc:sldMkLst>
          <pc:docMk/>
          <pc:sldMk cId="1080470051" sldId="1793"/>
        </pc:sldMkLst>
        <pc:spChg chg="mod">
          <ac:chgData name="Anna Jennings" userId="8ab53ffb-fb1d-4e91-bd8d-4a8442a41acf" providerId="ADAL" clId="{D6662438-6638-4C7D-89ED-91591E7C3C75}" dt="2021-08-12T18:16:12.849" v="170" actId="20577"/>
          <ac:spMkLst>
            <pc:docMk/>
            <pc:sldMk cId="1080470051" sldId="1793"/>
            <ac:spMk id="7" creationId="{CCB5D8D8-D581-4EE7-ACC3-459AEF554089}"/>
          </ac:spMkLst>
        </pc:spChg>
      </pc:sldChg>
      <pc:sldChg chg="del">
        <pc:chgData name="Anna Jennings" userId="8ab53ffb-fb1d-4e91-bd8d-4a8442a41acf" providerId="ADAL" clId="{D6662438-6638-4C7D-89ED-91591E7C3C75}" dt="2021-08-12T18:16:27.885" v="171" actId="47"/>
        <pc:sldMkLst>
          <pc:docMk/>
          <pc:sldMk cId="1552864791" sldId="1856"/>
        </pc:sldMkLst>
      </pc:sldChg>
      <pc:sldChg chg="del">
        <pc:chgData name="Anna Jennings" userId="8ab53ffb-fb1d-4e91-bd8d-4a8442a41acf" providerId="ADAL" clId="{D6662438-6638-4C7D-89ED-91591E7C3C75}" dt="2021-08-12T18:16:28.637" v="172" actId="47"/>
        <pc:sldMkLst>
          <pc:docMk/>
          <pc:sldMk cId="1176990510" sldId="1858"/>
        </pc:sldMkLst>
      </pc:sldChg>
      <pc:sldChg chg="del">
        <pc:chgData name="Anna Jennings" userId="8ab53ffb-fb1d-4e91-bd8d-4a8442a41acf" providerId="ADAL" clId="{D6662438-6638-4C7D-89ED-91591E7C3C75}" dt="2021-08-12T18:16:30.470" v="174" actId="47"/>
        <pc:sldMkLst>
          <pc:docMk/>
          <pc:sldMk cId="2126330884" sldId="1859"/>
        </pc:sldMkLst>
      </pc:sldChg>
      <pc:sldChg chg="del">
        <pc:chgData name="Anna Jennings" userId="8ab53ffb-fb1d-4e91-bd8d-4a8442a41acf" providerId="ADAL" clId="{D6662438-6638-4C7D-89ED-91591E7C3C75}" dt="2021-08-12T18:16:29.424" v="173" actId="47"/>
        <pc:sldMkLst>
          <pc:docMk/>
          <pc:sldMk cId="663850165" sldId="1860"/>
        </pc:sldMkLst>
      </pc:sldChg>
      <pc:sldChg chg="del">
        <pc:chgData name="Anna Jennings" userId="8ab53ffb-fb1d-4e91-bd8d-4a8442a41acf" providerId="ADAL" clId="{D6662438-6638-4C7D-89ED-91591E7C3C75}" dt="2021-08-12T18:16:32.373" v="176" actId="47"/>
        <pc:sldMkLst>
          <pc:docMk/>
          <pc:sldMk cId="1115579110" sldId="1861"/>
        </pc:sldMkLst>
      </pc:sldChg>
      <pc:sldChg chg="del">
        <pc:chgData name="Anna Jennings" userId="8ab53ffb-fb1d-4e91-bd8d-4a8442a41acf" providerId="ADAL" clId="{D6662438-6638-4C7D-89ED-91591E7C3C75}" dt="2021-08-12T18:16:31.018" v="175" actId="47"/>
        <pc:sldMkLst>
          <pc:docMk/>
          <pc:sldMk cId="2794981130" sldId="1863"/>
        </pc:sldMkLst>
      </pc:sldChg>
      <pc:sldChg chg="modSp mod">
        <pc:chgData name="Anna Jennings" userId="8ab53ffb-fb1d-4e91-bd8d-4a8442a41acf" providerId="ADAL" clId="{D6662438-6638-4C7D-89ED-91591E7C3C75}" dt="2021-08-12T18:16:41.197" v="216" actId="20577"/>
        <pc:sldMkLst>
          <pc:docMk/>
          <pc:sldMk cId="2482363149" sldId="1866"/>
        </pc:sldMkLst>
        <pc:spChg chg="mod">
          <ac:chgData name="Anna Jennings" userId="8ab53ffb-fb1d-4e91-bd8d-4a8442a41acf" providerId="ADAL" clId="{D6662438-6638-4C7D-89ED-91591E7C3C75}" dt="2021-08-12T18:16:41.197" v="216" actId="20577"/>
          <ac:spMkLst>
            <pc:docMk/>
            <pc:sldMk cId="2482363149" sldId="1866"/>
            <ac:spMk id="7" creationId="{CCB5D8D8-D581-4EE7-ACC3-459AEF554089}"/>
          </ac:spMkLst>
        </pc:spChg>
      </pc:sldChg>
      <pc:sldChg chg="delSp modSp add mod modNotes">
        <pc:chgData name="Anna Jennings" userId="8ab53ffb-fb1d-4e91-bd8d-4a8442a41acf" providerId="ADAL" clId="{D6662438-6638-4C7D-89ED-91591E7C3C75}" dt="2021-08-12T18:20:34.742" v="249" actId="1076"/>
        <pc:sldMkLst>
          <pc:docMk/>
          <pc:sldMk cId="0" sldId="1867"/>
        </pc:sldMkLst>
        <pc:spChg chg="mod">
          <ac:chgData name="Anna Jennings" userId="8ab53ffb-fb1d-4e91-bd8d-4a8442a41acf" providerId="ADAL" clId="{D6662438-6638-4C7D-89ED-91591E7C3C75}" dt="2021-08-12T18:20:34.742" v="249" actId="1076"/>
          <ac:spMkLst>
            <pc:docMk/>
            <pc:sldMk cId="0" sldId="1867"/>
            <ac:spMk id="3" creationId="{00000000-0000-0000-0000-000000000000}"/>
          </ac:spMkLst>
        </pc:spChg>
        <pc:spChg chg="del">
          <ac:chgData name="Anna Jennings" userId="8ab53ffb-fb1d-4e91-bd8d-4a8442a41acf" providerId="ADAL" clId="{D6662438-6638-4C7D-89ED-91591E7C3C75}" dt="2021-08-12T18:20:17.927" v="241" actId="478"/>
          <ac:spMkLst>
            <pc:docMk/>
            <pc:sldMk cId="0" sldId="1867"/>
            <ac:spMk id="4" creationId="{00000000-0000-0000-0000-000000000000}"/>
          </ac:spMkLst>
        </pc:spChg>
        <pc:spChg chg="del mod">
          <ac:chgData name="Anna Jennings" userId="8ab53ffb-fb1d-4e91-bd8d-4a8442a41acf" providerId="ADAL" clId="{D6662438-6638-4C7D-89ED-91591E7C3C75}" dt="2021-08-12T18:20:06.287" v="237" actId="478"/>
          <ac:spMkLst>
            <pc:docMk/>
            <pc:sldMk cId="0" sldId="1867"/>
            <ac:spMk id="5" creationId="{00000000-0000-0000-0000-000000000000}"/>
          </ac:spMkLst>
        </pc:spChg>
      </pc:sldChg>
      <pc:sldChg chg="del">
        <pc:chgData name="Anna Jennings" userId="8ab53ffb-fb1d-4e91-bd8d-4a8442a41acf" providerId="ADAL" clId="{D6662438-6638-4C7D-89ED-91591E7C3C75}" dt="2021-08-12T18:16:32.778" v="177" actId="47"/>
        <pc:sldMkLst>
          <pc:docMk/>
          <pc:sldMk cId="3810778294" sldId="1867"/>
        </pc:sldMkLst>
      </pc:sldChg>
      <pc:sldChg chg="add modNotes">
        <pc:chgData name="Anna Jennings" userId="8ab53ffb-fb1d-4e91-bd8d-4a8442a41acf" providerId="ADAL" clId="{D6662438-6638-4C7D-89ED-91591E7C3C75}" dt="2021-08-12T18:21:22.292" v="251" actId="27636"/>
        <pc:sldMkLst>
          <pc:docMk/>
          <pc:sldMk cId="0" sldId="1868"/>
        </pc:sldMkLst>
      </pc:sldChg>
      <pc:sldChg chg="addSp">
        <pc:chgData name="Anna Jennings" userId="8ab53ffb-fb1d-4e91-bd8d-4a8442a41acf" providerId="ADAL" clId="{D6662438-6638-4C7D-89ED-91591E7C3C75}" dt="2021-08-12T18:22:33.013" v="283"/>
        <pc:sldMkLst>
          <pc:docMk/>
          <pc:sldMk cId="1297556920" sldId="1869"/>
        </pc:sldMkLst>
        <pc:spChg chg="add">
          <ac:chgData name="Anna Jennings" userId="8ab53ffb-fb1d-4e91-bd8d-4a8442a41acf" providerId="ADAL" clId="{D6662438-6638-4C7D-89ED-91591E7C3C75}" dt="2021-08-12T18:22:33.013" v="283"/>
          <ac:spMkLst>
            <pc:docMk/>
            <pc:sldMk cId="1297556920" sldId="1869"/>
            <ac:spMk id="4" creationId="{AC30A16F-343A-484F-B7A3-C12E0B6565F9}"/>
          </ac:spMkLst>
        </pc:spChg>
      </pc:sldChg>
      <pc:sldChg chg="addSp">
        <pc:chgData name="Anna Jennings" userId="8ab53ffb-fb1d-4e91-bd8d-4a8442a41acf" providerId="ADAL" clId="{D6662438-6638-4C7D-89ED-91591E7C3C75}" dt="2021-08-12T18:23:35.417" v="286"/>
        <pc:sldMkLst>
          <pc:docMk/>
          <pc:sldMk cId="1733419240" sldId="1869"/>
        </pc:sldMkLst>
        <pc:spChg chg="add">
          <ac:chgData name="Anna Jennings" userId="8ab53ffb-fb1d-4e91-bd8d-4a8442a41acf" providerId="ADAL" clId="{D6662438-6638-4C7D-89ED-91591E7C3C75}" dt="2021-08-12T18:23:35.417" v="286"/>
          <ac:spMkLst>
            <pc:docMk/>
            <pc:sldMk cId="1733419240" sldId="1869"/>
            <ac:spMk id="4" creationId="{2C91DC22-9956-4270-A836-7DCD6D424E4F}"/>
          </ac:spMkLst>
        </pc:spChg>
      </pc:sldChg>
      <pc:sldChg chg="del">
        <pc:chgData name="Anna Jennings" userId="8ab53ffb-fb1d-4e91-bd8d-4a8442a41acf" providerId="ADAL" clId="{D6662438-6638-4C7D-89ED-91591E7C3C75}" dt="2021-08-12T18:16:33.530" v="178" actId="47"/>
        <pc:sldMkLst>
          <pc:docMk/>
          <pc:sldMk cId="3388900967" sldId="1869"/>
        </pc:sldMkLst>
      </pc:sldChg>
      <pc:sldChg chg="addSp delSp modSp new add del mod">
        <pc:chgData name="Anna Jennings" userId="8ab53ffb-fb1d-4e91-bd8d-4a8442a41acf" providerId="ADAL" clId="{D6662438-6638-4C7D-89ED-91591E7C3C75}" dt="2021-08-12T18:23:55.367" v="294" actId="1076"/>
        <pc:sldMkLst>
          <pc:docMk/>
          <pc:sldMk cId="3899979456" sldId="1869"/>
        </pc:sldMkLst>
        <pc:spChg chg="mod">
          <ac:chgData name="Anna Jennings" userId="8ab53ffb-fb1d-4e91-bd8d-4a8442a41acf" providerId="ADAL" clId="{D6662438-6638-4C7D-89ED-91591E7C3C75}" dt="2021-08-12T18:21:53.448" v="270" actId="20577"/>
          <ac:spMkLst>
            <pc:docMk/>
            <pc:sldMk cId="3899979456" sldId="1869"/>
            <ac:spMk id="2" creationId="{C0D18B24-57A4-4A77-A5E3-A281D45B159D}"/>
          </ac:spMkLst>
        </pc:spChg>
        <pc:spChg chg="add del mod">
          <ac:chgData name="Anna Jennings" userId="8ab53ffb-fb1d-4e91-bd8d-4a8442a41acf" providerId="ADAL" clId="{D6662438-6638-4C7D-89ED-91591E7C3C75}" dt="2021-08-12T18:22:28.907" v="282" actId="20577"/>
          <ac:spMkLst>
            <pc:docMk/>
            <pc:sldMk cId="3899979456" sldId="1869"/>
            <ac:spMk id="3" creationId="{3034F34C-FDF6-4565-AE8A-B82B1DCBFF1A}"/>
          </ac:spMkLst>
        </pc:spChg>
        <pc:spChg chg="del">
          <ac:chgData name="Anna Jennings" userId="8ab53ffb-fb1d-4e91-bd8d-4a8442a41acf" providerId="ADAL" clId="{D6662438-6638-4C7D-89ED-91591E7C3C75}" dt="2021-08-12T18:23:36.837" v="288" actId="478"/>
          <ac:spMkLst>
            <pc:docMk/>
            <pc:sldMk cId="3899979456" sldId="1869"/>
            <ac:spMk id="4" creationId="{2C91DC22-9956-4270-A836-7DCD6D424E4F}"/>
          </ac:spMkLst>
        </pc:spChg>
        <pc:spChg chg="add del mod">
          <ac:chgData name="Anna Jennings" userId="8ab53ffb-fb1d-4e91-bd8d-4a8442a41acf" providerId="ADAL" clId="{D6662438-6638-4C7D-89ED-91591E7C3C75}" dt="2021-08-12T18:22:20.447" v="277" actId="478"/>
          <ac:spMkLst>
            <pc:docMk/>
            <pc:sldMk cId="3899979456" sldId="1869"/>
            <ac:spMk id="4" creationId="{804465EC-E0B5-466D-802C-E0377D42381C}"/>
          </ac:spMkLst>
        </pc:spChg>
        <pc:spChg chg="del">
          <ac:chgData name="Anna Jennings" userId="8ab53ffb-fb1d-4e91-bd8d-4a8442a41acf" providerId="ADAL" clId="{D6662438-6638-4C7D-89ED-91591E7C3C75}" dt="2021-08-12T18:22:34.447" v="285" actId="478"/>
          <ac:spMkLst>
            <pc:docMk/>
            <pc:sldMk cId="3899979456" sldId="1869"/>
            <ac:spMk id="4" creationId="{AC30A16F-343A-484F-B7A3-C12E0B6565F9}"/>
          </ac:spMkLst>
        </pc:spChg>
        <pc:spChg chg="add del mod">
          <ac:chgData name="Anna Jennings" userId="8ab53ffb-fb1d-4e91-bd8d-4a8442a41acf" providerId="ADAL" clId="{D6662438-6638-4C7D-89ED-91591E7C3C75}" dt="2021-08-12T18:22:14.757" v="275" actId="478"/>
          <ac:spMkLst>
            <pc:docMk/>
            <pc:sldMk cId="3899979456" sldId="1869"/>
            <ac:spMk id="5" creationId="{2BD28701-5348-41FE-9DDC-20B5F9F302B5}"/>
          </ac:spMkLst>
        </pc:spChg>
        <pc:picChg chg="add mod">
          <ac:chgData name="Anna Jennings" userId="8ab53ffb-fb1d-4e91-bd8d-4a8442a41acf" providerId="ADAL" clId="{D6662438-6638-4C7D-89ED-91591E7C3C75}" dt="2021-08-12T18:23:55.367" v="294" actId="1076"/>
          <ac:picMkLst>
            <pc:docMk/>
            <pc:sldMk cId="3899979456" sldId="1869"/>
            <ac:picMk id="6" creationId="{7A62DF00-B76B-4A2C-896A-504DCE9254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8/12/2021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8/12/2021 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8/12/2021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38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pPr>
              <a:spcBef>
                <a:spcPct val="43750"/>
              </a:spcBef>
              <a:spcAft>
                <a:spcPct val="43750"/>
              </a:spcAft>
            </a:pPr>
            <a:r>
              <a:t>Goals can be a very important part to any organization, as they can be used for compensation, bonuses, or even advancement within an organization. Dynamics 365 provides the ability to define and work with goals. In this module, you will discover:</a:t>
            </a:r>
          </a:p>
          <a:p>
            <a:endParaRPr/>
          </a:p>
          <a:p>
            <a:r>
              <a:t>An overview of how goals are used in Dynamics 365.</a:t>
            </a:r>
          </a:p>
          <a:p>
            <a:endParaRPr/>
          </a:p>
          <a:p>
            <a:r>
              <a:t>An introduction to the key components used in goals.</a:t>
            </a:r>
          </a:p>
          <a:p>
            <a:endParaRPr/>
          </a:p>
          <a:p>
            <a:pPr>
              <a:spcBef>
                <a:spcPct val="43750"/>
              </a:spcBef>
              <a:spcAft>
                <a:spcPct val="43750"/>
              </a:spcAft>
            </a:pPr>
            <a:r>
              <a:t>Goals can be an important part to any organization. Not only do they provide employees with something tangible, their progress can be easily measured as they are working through to their end goal. In some organizations, goals can be used for compensation or bonuses.</a:t>
            </a:r>
          </a:p>
          <a:p>
            <a:endParaRPr/>
          </a:p>
          <a:p>
            <a:pPr>
              <a:spcBef>
                <a:spcPct val="43750"/>
              </a:spcBef>
              <a:spcAft>
                <a:spcPct val="43750"/>
              </a:spcAft>
            </a:pPr>
            <a:r>
              <a:t>Some examples of goals might include:</a:t>
            </a:r>
          </a:p>
          <a:p>
            <a:endParaRPr/>
          </a:p>
          <a:p>
            <a:pPr>
              <a:spcBef>
                <a:spcPct val="43750"/>
              </a:spcBef>
              <a:spcAft>
                <a:spcPct val="43750"/>
              </a:spcAft>
            </a:pPr>
            <a:r>
              <a:t>A salesperson might have targets for a certain amount of 'won' opportunities where 'in-progress' and 'won' opportunities are tracked against the target value. For example, if Connie's goal is 25 'won' opportunities this month, Microsoft Dynamics 365 would track all of the open opportunities currently assigned to Connie (in-progress) and all of her opportunities that were closed as 'won' (actual) and apply it to her goal.</a:t>
            </a:r>
          </a:p>
          <a:p>
            <a:endParaRPr/>
          </a:p>
          <a:p>
            <a:pPr>
              <a:spcBef>
                <a:spcPct val="43750"/>
              </a:spcBef>
              <a:spcAft>
                <a:spcPct val="43750"/>
              </a:spcAft>
            </a:pPr>
            <a:r>
              <a:t>A Customer service rep might have targets for a certain amount of 'resolved' cases where 'in-progress' and 'resolved' cases are tracked against the target value. For example, Mark's goal is to "resolve" 400 cases this month, Microsoft Dynamics 365 would track all the open cases currently assigned to him (in-progress) and all of his cases that were closed as 'resolved' (actual) and apply it to his goal.</a:t>
            </a:r>
          </a:p>
          <a:p>
            <a:endParaRPr/>
          </a:p>
          <a:p>
            <a:pPr>
              <a:spcBef>
                <a:spcPct val="43750"/>
              </a:spcBef>
              <a:spcAft>
                <a:spcPct val="43750"/>
              </a:spcAft>
            </a:pPr>
            <a:r>
              <a:t>A sales department has an overall goal, which is a parent goal of each sale person's individual goal. Parent goals can be calculated as a "rollup" of its child goals. For example, Connie and Alan are both sale representatives with their own individual goals. If Connie's sales team consists of her, Alan, and Don and their team goal is to sell $10,000 worth of products within the next month, that is the parent goal of all of their individual goals combined.</a:t>
            </a:r>
          </a:p>
          <a:p>
            <a:endParaRPr/>
          </a:p>
          <a:p>
            <a:pPr>
              <a:spcBef>
                <a:spcPct val="43750"/>
              </a:spcBef>
              <a:spcAft>
                <a:spcPct val="43750"/>
              </a:spcAft>
            </a:pPr>
            <a:r>
              <a:t>Goal targets for activity record types, such as followed-up phone calls or appointments booked, and then compared against completed activities.</a:t>
            </a:r>
          </a:p>
          <a:p>
            <a:endParaRPr/>
          </a:p>
          <a:p>
            <a:pPr>
              <a:spcBef>
                <a:spcPct val="43750"/>
              </a:spcBef>
              <a:spcAft>
                <a:spcPct val="43750"/>
              </a:spcAft>
            </a:pPr>
            <a:r>
              <a:t>Goals are generally much more specific than goal metrics. They are defined for a specific user or team. When a goal is created, it's always based on a specific goal metric, and the specific time period that you want to track the progress for is also defined.</a:t>
            </a:r>
          </a:p>
          <a:p>
            <a:endParaRPr/>
          </a:p>
          <a:p>
            <a:pPr>
              <a:spcBef>
                <a:spcPct val="43750"/>
              </a:spcBef>
              <a:spcAft>
                <a:spcPct val="43750"/>
              </a:spcAft>
            </a:pPr>
            <a:r>
              <a:t>Additionally, goal records have three numeric values which can be used together to track progress against goals.</a:t>
            </a:r>
          </a:p>
          <a:p>
            <a:endParaRPr/>
          </a:p>
          <a:p>
            <a:r>
              <a:rPr b="1"/>
              <a:t>Target</a:t>
            </a:r>
            <a:r>
              <a:t> - Entered manually.</a:t>
            </a:r>
          </a:p>
          <a:p>
            <a:endParaRPr/>
          </a:p>
          <a:p>
            <a:r>
              <a:rPr b="1"/>
              <a:t>Actual</a:t>
            </a:r>
            <a:r>
              <a:t> - Calculated and defined by the </a:t>
            </a:r>
            <a:r>
              <a:rPr b="1"/>
              <a:t>Actual Rollup</a:t>
            </a:r>
            <a:r>
              <a:t> field specified in the underlying goal metric.</a:t>
            </a:r>
          </a:p>
          <a:p>
            <a:endParaRPr/>
          </a:p>
          <a:p>
            <a:r>
              <a:rPr b="1"/>
              <a:t>In-Progress</a:t>
            </a:r>
            <a:r>
              <a:t> - Calculated and defined by the </a:t>
            </a:r>
            <a:r>
              <a:rPr b="1"/>
              <a:t>In-Progress Rollup</a:t>
            </a:r>
            <a:r>
              <a:t> field specified in the underlying goal metric.</a:t>
            </a:r>
          </a:p>
          <a:p>
            <a:endParaRPr/>
          </a:p>
          <a:p>
            <a:pPr>
              <a:spcBef>
                <a:spcPct val="43750"/>
              </a:spcBef>
              <a:spcAft>
                <a:spcPct val="43750"/>
              </a:spcAft>
            </a:pPr>
            <a:r>
              <a:t>Out-of-the-box, Microsoft Dynamics 365 for Sales includes three pre-defined goal metric records to base goals on and to view as examples of how to configure goal metrics. These are:</a:t>
            </a:r>
          </a:p>
          <a:p>
            <a:endParaRPr/>
          </a:p>
          <a:p>
            <a:r>
              <a:rPr b="1"/>
              <a:t>No. of Cases</a:t>
            </a:r>
            <a:r>
              <a:t> - Create goals for the number of service management cases resolved in a time period.</a:t>
            </a:r>
          </a:p>
          <a:p>
            <a:endParaRPr/>
          </a:p>
          <a:p>
            <a:r>
              <a:rPr b="1"/>
              <a:t>No. of Product Units</a:t>
            </a:r>
            <a:r>
              <a:t> - Create goals for the quantity of opportunity products included in open or won opportunities in a time period.</a:t>
            </a:r>
          </a:p>
          <a:p>
            <a:endParaRPr/>
          </a:p>
          <a:p>
            <a:r>
              <a:rPr b="1"/>
              <a:t>Revenue</a:t>
            </a:r>
            <a:r>
              <a:t> - Create sales goals, defined in terms of open and won opportunities for a time period.</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7500" lnSpcReduction="20000"/>
          </a:bodyPr>
          <a:lstStyle/>
          <a:p>
            <a:pPr>
              <a:spcBef>
                <a:spcPct val="43750"/>
              </a:spcBef>
              <a:spcAft>
                <a:spcPct val="43750"/>
              </a:spcAft>
            </a:pPr>
            <a:r>
              <a:t>A goal in Dynamics 365 is the record that defines the specific details on what specifically is going to be measured. In particular, this is who is responsible (user or team), and what is the specific time that you are tracking this goal for.</a:t>
            </a:r>
          </a:p>
          <a:p>
            <a:endParaRPr/>
          </a:p>
          <a:p>
            <a:pPr>
              <a:spcBef>
                <a:spcPct val="43750"/>
              </a:spcBef>
              <a:spcAft>
                <a:spcPct val="43750"/>
              </a:spcAft>
            </a:pPr>
            <a:r>
              <a:t>Every goal that you create will be based on an underlying goal metric record with a metric type of either 'amount' or 'count'. The selection of the goal metric determines how the actual and in-progress values are calculated. Many goals track both an actual value and an in-progress value against a target.</a:t>
            </a:r>
          </a:p>
          <a:p>
            <a:endParaRPr/>
          </a:p>
          <a:p>
            <a:pPr>
              <a:spcBef>
                <a:spcPct val="43750"/>
              </a:spcBef>
              <a:spcAft>
                <a:spcPct val="43750"/>
              </a:spcAft>
            </a:pPr>
            <a:r>
              <a:t>For example, a sales rep might have a monthly revenue target and track both won and open opportunities against the target. However, goal records are not required to include both actual and in-progress calculated fields.</a:t>
            </a:r>
          </a:p>
          <a:p>
            <a:endParaRPr/>
          </a:p>
          <a:p>
            <a:pPr>
              <a:spcBef>
                <a:spcPct val="43750"/>
              </a:spcBef>
              <a:spcAft>
                <a:spcPct val="43750"/>
              </a:spcAft>
            </a:pPr>
            <a:r>
              <a:t>Goals differ from goal metrics in that goals will always have a time period with a target value. Goal records are made up of three numeric values that can be used together to track progress against goals:</a:t>
            </a:r>
          </a:p>
          <a:p>
            <a:endParaRPr/>
          </a:p>
          <a:p>
            <a:r>
              <a:rPr b="1"/>
              <a:t>Target Values</a:t>
            </a:r>
            <a:r>
              <a:t> - Are manually entered by the user. This is really what the goal is.</a:t>
            </a:r>
          </a:p>
          <a:p>
            <a:endParaRPr/>
          </a:p>
          <a:p>
            <a:r>
              <a:rPr b="1"/>
              <a:t>Actual Values</a:t>
            </a:r>
            <a:r>
              <a:t> - Are calculated and defined by the </a:t>
            </a:r>
            <a:r>
              <a:rPr b="1"/>
              <a:t>Actual Rollup</a:t>
            </a:r>
            <a:r>
              <a:t> field specified in the underlying goal metric. In other words, how are you doing relative to the target goal?</a:t>
            </a:r>
          </a:p>
          <a:p>
            <a:endParaRPr/>
          </a:p>
          <a:p>
            <a:r>
              <a:rPr b="1"/>
              <a:t>In-Progress Values</a:t>
            </a:r>
            <a:r>
              <a:t> - These are calculated and defined by the </a:t>
            </a:r>
            <a:r>
              <a:rPr b="1"/>
              <a:t>In-Progress Rollup</a:t>
            </a:r>
            <a:r>
              <a:t> field specified in the underlying goal metric or the potential records that could be counted towards your actual target.</a:t>
            </a:r>
          </a:p>
          <a:p>
            <a:endParaRPr/>
          </a:p>
          <a:p>
            <a:pPr>
              <a:spcBef>
                <a:spcPct val="43750"/>
              </a:spcBef>
              <a:spcAft>
                <a:spcPct val="43750"/>
              </a:spcAft>
            </a:pPr>
            <a:r>
              <a:t>Goals are always constructed around a time period using a target value. For example, Janet's goal is to win 50 opportunities this month, which the target value being '50' and the time period being 'one month'.</a:t>
            </a:r>
          </a:p>
          <a:p>
            <a:endParaRPr/>
          </a:p>
          <a:p>
            <a:pPr>
              <a:spcBef>
                <a:spcPct val="43750"/>
              </a:spcBef>
              <a:spcAft>
                <a:spcPct val="43750"/>
              </a:spcAft>
            </a:pPr>
            <a:r>
              <a:t>A </a:t>
            </a:r>
            <a:r>
              <a:rPr b="1"/>
              <a:t>Rollup Field</a:t>
            </a:r>
            <a:r>
              <a:t> is a field that contains calculated fields for actual and in-progress values. The criteria specified in the goal and goal metric fields, along with the owners of the underlying records, determine which records are included in the calculation of a goal's </a:t>
            </a:r>
            <a:r>
              <a:rPr b="1"/>
              <a:t>Target</a:t>
            </a:r>
            <a:r>
              <a:t> and </a:t>
            </a:r>
            <a:r>
              <a:rPr b="1"/>
              <a:t>In-Progress</a:t>
            </a:r>
            <a:r>
              <a:t> fields.</a:t>
            </a:r>
          </a:p>
          <a:p>
            <a:endParaRPr/>
          </a:p>
          <a:p>
            <a:pPr>
              <a:spcBef>
                <a:spcPct val="43750"/>
              </a:spcBef>
              <a:spcAft>
                <a:spcPct val="43750"/>
              </a:spcAft>
            </a:pPr>
            <a:r>
              <a:t>After you have defined the specific goal metrics that you want to track, you can create your actual goal records for users and teams. Goals can be created from the app settings in the Sales Hub App.</a:t>
            </a:r>
          </a:p>
          <a:p>
            <a:endParaRPr/>
          </a:p>
          <a:p>
            <a:pPr>
              <a:spcBef>
                <a:spcPct val="43750"/>
              </a:spcBef>
              <a:spcAft>
                <a:spcPct val="43750"/>
              </a:spcAft>
            </a:pPr>
            <a:r>
              <a:t>When defining a goal, you will need to provide the following information:</a:t>
            </a:r>
          </a:p>
          <a:p>
            <a:endParaRPr/>
          </a:p>
          <a:p>
            <a:r>
              <a:rPr b="1"/>
              <a:t>Name</a:t>
            </a:r>
            <a:r>
              <a:t> - Name that describes the goal.</a:t>
            </a:r>
          </a:p>
          <a:p>
            <a:endParaRPr/>
          </a:p>
          <a:p>
            <a:r>
              <a:rPr b="1"/>
              <a:t>Parent Goal</a:t>
            </a:r>
            <a:r>
              <a:t> - If this goal is a child goal of another goal, select that goal as a parent goal.</a:t>
            </a:r>
          </a:p>
          <a:p>
            <a:endParaRPr/>
          </a:p>
          <a:p>
            <a:r>
              <a:rPr b="1"/>
              <a:t>Goal Metric</a:t>
            </a:r>
            <a:r>
              <a:t> - Choose how the goal will be tracked by selecting a metric for the goal. (If you select a parent goal for this goal, you can't select a goal metric. It is automatically populated from the parent goal.)</a:t>
            </a:r>
          </a:p>
          <a:p>
            <a:endParaRPr/>
          </a:p>
          <a:p>
            <a:r>
              <a:rPr b="1"/>
              <a:t>Goal Owner</a:t>
            </a:r>
            <a:r>
              <a:t> - Select the user or team responsible for meeting the goal.</a:t>
            </a:r>
          </a:p>
          <a:p>
            <a:endParaRPr/>
          </a:p>
          <a:p>
            <a:pPr>
              <a:spcBef>
                <a:spcPct val="43750"/>
              </a:spcBef>
              <a:spcAft>
                <a:spcPct val="43750"/>
              </a:spcAft>
            </a:pPr>
            <a:r>
              <a:t>Each goal will have time period information where you will define whether the goal period is a fiscal period or a custom period.</a:t>
            </a:r>
          </a:p>
          <a:p>
            <a:endParaRPr/>
          </a:p>
          <a:p>
            <a:r>
              <a:t>If </a:t>
            </a:r>
            <a:r>
              <a:rPr b="1"/>
              <a:t>Goal Period Type</a:t>
            </a:r>
            <a:r>
              <a:t> is </a:t>
            </a:r>
            <a:r>
              <a:rPr b="1"/>
              <a:t>Fiscal Period</a:t>
            </a:r>
            <a:r>
              <a:t>, select a fiscal period and fiscal year for which the goal is tracked.</a:t>
            </a:r>
          </a:p>
          <a:p>
            <a:endParaRPr/>
          </a:p>
          <a:p>
            <a:r>
              <a:t>If </a:t>
            </a:r>
            <a:r>
              <a:rPr b="1"/>
              <a:t>Goal Period Type</a:t>
            </a:r>
            <a:r>
              <a:t> is </a:t>
            </a:r>
            <a:r>
              <a:rPr b="1"/>
              <a:t>Custom Period</a:t>
            </a:r>
            <a:r>
              <a:t>, select a date in the </a:t>
            </a:r>
            <a:r>
              <a:rPr b="1"/>
              <a:t>From</a:t>
            </a:r>
            <a:r>
              <a:t> and </a:t>
            </a:r>
            <a:r>
              <a:rPr b="1"/>
              <a:t>To</a:t>
            </a:r>
            <a:r>
              <a:t> fields to define a custom period for which the goal is tracked.</a:t>
            </a:r>
          </a:p>
          <a:p>
            <a:endParaRPr/>
          </a:p>
          <a:p>
            <a:pPr>
              <a:spcBef>
                <a:spcPct val="43750"/>
              </a:spcBef>
              <a:spcAft>
                <a:spcPct val="43750"/>
              </a:spcAft>
            </a:pPr>
            <a:r>
              <a:t>On the </a:t>
            </a:r>
            <a:r>
              <a:rPr b="1"/>
              <a:t>Targets</a:t>
            </a:r>
            <a:r>
              <a:t> tab, specify a target value against which the results of the goal rollup are measured. The target type depends on the </a:t>
            </a:r>
            <a:r>
              <a:rPr b="1"/>
              <a:t>Amount Data Type</a:t>
            </a:r>
            <a:r>
              <a:t> selected for the goal metric that you chose for this goal.</a:t>
            </a:r>
          </a:p>
          <a:p>
            <a:endParaRPr/>
          </a:p>
          <a:p>
            <a:pPr>
              <a:spcBef>
                <a:spcPct val="43750"/>
              </a:spcBef>
              <a:spcAft>
                <a:spcPct val="43750"/>
              </a:spcAft>
            </a:pPr>
            <a:r>
              <a:t>You will see one of the following required fields:</a:t>
            </a:r>
          </a:p>
          <a:p>
            <a:endParaRPr/>
          </a:p>
          <a:p>
            <a:r>
              <a:rPr b="1"/>
              <a:t>Target (Decimal)</a:t>
            </a:r>
            <a:r>
              <a:t> - This field is available if the goal </a:t>
            </a:r>
            <a:r>
              <a:rPr b="1"/>
              <a:t>Metric Type</a:t>
            </a:r>
            <a:r>
              <a:t> is </a:t>
            </a:r>
            <a:r>
              <a:rPr b="1"/>
              <a:t>Amount</a:t>
            </a:r>
            <a:r>
              <a:t> and the </a:t>
            </a:r>
            <a:r>
              <a:rPr b="1"/>
              <a:t>Amount Data Type</a:t>
            </a:r>
            <a:r>
              <a:t> is </a:t>
            </a:r>
            <a:r>
              <a:rPr b="1"/>
              <a:t>Decimal</a:t>
            </a:r>
            <a:r>
              <a:t>.</a:t>
            </a:r>
          </a:p>
          <a:p>
            <a:endParaRPr/>
          </a:p>
          <a:p>
            <a:r>
              <a:rPr b="1"/>
              <a:t>Target (Money)</a:t>
            </a:r>
            <a:r>
              <a:t> - This field is available if the goal </a:t>
            </a:r>
            <a:r>
              <a:rPr b="1"/>
              <a:t>Metric Type</a:t>
            </a:r>
            <a:r>
              <a:t> is </a:t>
            </a:r>
            <a:r>
              <a:rPr b="1"/>
              <a:t>Amount</a:t>
            </a:r>
            <a:r>
              <a:t> and the </a:t>
            </a:r>
            <a:r>
              <a:rPr b="1"/>
              <a:t>Amount Data Type</a:t>
            </a:r>
            <a:r>
              <a:t> is </a:t>
            </a:r>
            <a:r>
              <a:rPr b="1"/>
              <a:t>Money</a:t>
            </a:r>
            <a:r>
              <a:t>.</a:t>
            </a:r>
          </a:p>
          <a:p>
            <a:endParaRPr/>
          </a:p>
          <a:p>
            <a:r>
              <a:rPr b="1"/>
              <a:t>Target (Integer)</a:t>
            </a:r>
            <a:r>
              <a:t> - This field is available if the goal </a:t>
            </a:r>
            <a:r>
              <a:rPr b="1"/>
              <a:t>Metric Type</a:t>
            </a:r>
            <a:r>
              <a:t> is </a:t>
            </a:r>
            <a:r>
              <a:rPr b="1"/>
              <a:t>Amount</a:t>
            </a:r>
            <a:r>
              <a:t> and the </a:t>
            </a:r>
            <a:r>
              <a:rPr b="1"/>
              <a:t>Amount Data Type</a:t>
            </a:r>
            <a:r>
              <a:t> is </a:t>
            </a:r>
            <a:r>
              <a:rPr b="1"/>
              <a:t>Integer</a:t>
            </a:r>
            <a:r>
              <a:t> or if the goal </a:t>
            </a:r>
            <a:r>
              <a:rPr b="1"/>
              <a:t>Metric Type</a:t>
            </a:r>
            <a:r>
              <a:t> is </a:t>
            </a:r>
            <a:r>
              <a:rPr b="1"/>
              <a:t>Count</a:t>
            </a:r>
            <a:r>
              <a:t>.</a:t>
            </a:r>
          </a:p>
          <a:p>
            <a:endParaRPr/>
          </a:p>
          <a:p>
            <a:pPr>
              <a:spcBef>
                <a:spcPct val="43750"/>
              </a:spcBef>
              <a:spcAft>
                <a:spcPct val="43750"/>
              </a:spcAft>
            </a:pPr>
            <a:r>
              <a:t>If the goal metric you are using has </a:t>
            </a:r>
            <a:r>
              <a:rPr b="1"/>
              <a:t>Track Stretch Target</a:t>
            </a:r>
            <a:r>
              <a:t> selected, you will also see one of the following required fields:</a:t>
            </a:r>
          </a:p>
          <a:p>
            <a:endParaRPr/>
          </a:p>
          <a:p>
            <a:r>
              <a:rPr b="1"/>
              <a:t>Stretched Target (Decimal)</a:t>
            </a:r>
            <a:r>
              <a:t> - This field is available if the goal </a:t>
            </a:r>
            <a:r>
              <a:rPr b="1"/>
              <a:t>Metric Type</a:t>
            </a:r>
            <a:r>
              <a:t> is </a:t>
            </a:r>
            <a:r>
              <a:rPr b="1"/>
              <a:t>Amount</a:t>
            </a:r>
            <a:r>
              <a:t> and the </a:t>
            </a:r>
            <a:r>
              <a:rPr b="1"/>
              <a:t>Amount Data Type</a:t>
            </a:r>
            <a:r>
              <a:t> is </a:t>
            </a:r>
            <a:r>
              <a:rPr b="1"/>
              <a:t>Decimal</a:t>
            </a:r>
            <a:r>
              <a:t>.</a:t>
            </a:r>
          </a:p>
          <a:p>
            <a:endParaRPr/>
          </a:p>
          <a:p>
            <a:r>
              <a:rPr b="1"/>
              <a:t>Stretched Target (Money)</a:t>
            </a:r>
            <a:r>
              <a:t> - This field is available if the goal </a:t>
            </a:r>
            <a:r>
              <a:rPr b="1"/>
              <a:t>Metric Type</a:t>
            </a:r>
            <a:r>
              <a:t> is </a:t>
            </a:r>
            <a:r>
              <a:rPr b="1"/>
              <a:t>Amount</a:t>
            </a:r>
            <a:r>
              <a:t> and the </a:t>
            </a:r>
            <a:r>
              <a:rPr b="1"/>
              <a:t>Amount Data Type</a:t>
            </a:r>
            <a:r>
              <a:t> is </a:t>
            </a:r>
            <a:r>
              <a:rPr b="1"/>
              <a:t>Money</a:t>
            </a:r>
            <a:r>
              <a:t>.</a:t>
            </a:r>
          </a:p>
          <a:p>
            <a:endParaRPr/>
          </a:p>
          <a:p>
            <a:r>
              <a:rPr b="1"/>
              <a:t>Stretched Target (Integer)</a:t>
            </a:r>
            <a:r>
              <a:t> - This field is available if the goal </a:t>
            </a:r>
            <a:r>
              <a:rPr b="1"/>
              <a:t>Metric Type</a:t>
            </a:r>
            <a:r>
              <a:t> is </a:t>
            </a:r>
            <a:r>
              <a:rPr b="1"/>
              <a:t>Amount</a:t>
            </a:r>
            <a:r>
              <a:t> and the </a:t>
            </a:r>
            <a:r>
              <a:rPr b="1"/>
              <a:t>Amount Data Type</a:t>
            </a:r>
            <a:r>
              <a:t> is </a:t>
            </a:r>
            <a:r>
              <a:rPr b="1"/>
              <a:t>Integer</a:t>
            </a:r>
            <a:r>
              <a:t> or if the goal </a:t>
            </a:r>
            <a:r>
              <a:rPr b="1"/>
              <a:t>Metric Type</a:t>
            </a:r>
            <a:r>
              <a:t> is </a:t>
            </a:r>
            <a:r>
              <a:rPr b="1"/>
              <a:t>Count</a:t>
            </a:r>
            <a:r>
              <a:t>.</a:t>
            </a:r>
          </a:p>
          <a:p>
            <a:endParaRPr/>
          </a:p>
          <a:p>
            <a:pPr>
              <a:spcBef>
                <a:spcPct val="43750"/>
              </a:spcBef>
              <a:spcAft>
                <a:spcPct val="43750"/>
              </a:spcAft>
            </a:pPr>
            <a:r>
              <a:t>The </a:t>
            </a:r>
            <a:r>
              <a:rPr b="1"/>
              <a:t>Actuals</a:t>
            </a:r>
            <a:r>
              <a:t> tab shows the actual value achieved toward the target as of the last rolled-up date:</a:t>
            </a:r>
          </a:p>
          <a:p>
            <a:endParaRPr/>
          </a:p>
          <a:p>
            <a:r>
              <a:rPr b="1"/>
              <a:t>Actual (Money)</a:t>
            </a:r>
            <a:r>
              <a:t> - If the goal metric uses </a:t>
            </a:r>
            <a:r>
              <a:rPr b="1"/>
              <a:t>Money</a:t>
            </a:r>
            <a:r>
              <a:t> as the </a:t>
            </a:r>
            <a:r>
              <a:rPr b="1"/>
              <a:t>Amount Data Type</a:t>
            </a:r>
            <a:r>
              <a:t>, this field shows the total amount of money achieved towards the goal as of the last rolled-up date.</a:t>
            </a:r>
          </a:p>
          <a:p>
            <a:endParaRPr/>
          </a:p>
          <a:p>
            <a:r>
              <a:rPr b="1"/>
              <a:t>In-progress (Money)</a:t>
            </a:r>
            <a:r>
              <a:t> - If the goal metric uses </a:t>
            </a:r>
            <a:r>
              <a:rPr b="1"/>
              <a:t>Money</a:t>
            </a:r>
            <a:r>
              <a:t> as the </a:t>
            </a:r>
            <a:r>
              <a:rPr b="1"/>
              <a:t>Amount Data Type</a:t>
            </a:r>
            <a:r>
              <a:t>, this field shows the amount of money achieved toward the goal since the last time the actuals were calculated.</a:t>
            </a:r>
          </a:p>
          <a:p>
            <a:endParaRPr/>
          </a:p>
          <a:p>
            <a:r>
              <a:rPr b="1"/>
              <a:t>Percentage Achieved</a:t>
            </a:r>
            <a:r>
              <a:t> - If the goal metric is </a:t>
            </a:r>
            <a:r>
              <a:rPr b="1"/>
              <a:t>Decimal</a:t>
            </a:r>
            <a:r>
              <a:t> or</a:t>
            </a:r>
            <a:r>
              <a:rPr b="1"/>
              <a:t>Integer</a:t>
            </a:r>
            <a:r>
              <a:t>, this field shows the percentage of the goal that is complete as of the last rolled-up date.</a:t>
            </a:r>
          </a:p>
          <a:p>
            <a:endParaRPr/>
          </a:p>
          <a:p>
            <a:r>
              <a:rPr b="1"/>
              <a:t>Last Rolled Up Date</a:t>
            </a:r>
            <a:r>
              <a:t> - This field shows the last date and time that the actuals were recalculated.</a:t>
            </a:r>
          </a:p>
          <a:p>
            <a:endParaRPr/>
          </a:p>
          <a:p>
            <a:pPr>
              <a:spcBef>
                <a:spcPct val="43750"/>
              </a:spcBef>
              <a:spcAft>
                <a:spcPct val="43750"/>
              </a:spcAft>
            </a:pPr>
            <a:r>
              <a:t>On the </a:t>
            </a:r>
            <a:r>
              <a:rPr b="1"/>
              <a:t>Goal Criteria</a:t>
            </a:r>
            <a:r>
              <a:t> tab, define the criteria that will be used for rolling up the actuals data against the goal.</a:t>
            </a:r>
          </a:p>
          <a:p>
            <a:endParaRPr/>
          </a:p>
          <a:p>
            <a:r>
              <a:rPr b="1"/>
              <a:t>Roll Up Only From Child Goals</a:t>
            </a:r>
            <a:r>
              <a:t> - If you want to limit the data used for the roll up to only child goals, select </a:t>
            </a:r>
            <a:r>
              <a:rPr b="1"/>
              <a:t>Yes</a:t>
            </a:r>
            <a:r>
              <a:t>. To allow other data to be used for the roll ups, select </a:t>
            </a:r>
            <a:r>
              <a:rPr b="1"/>
              <a:t>No</a:t>
            </a:r>
            <a:r>
              <a:t>.</a:t>
            </a:r>
          </a:p>
          <a:p>
            <a:endParaRPr/>
          </a:p>
          <a:p>
            <a:r>
              <a:rPr b="1"/>
              <a:t>Record Set for Rollup</a:t>
            </a:r>
            <a:r>
              <a:t> - If you want to limit the records that can be included in the roll up to only those records owned by the goal owner, select </a:t>
            </a:r>
            <a:r>
              <a:rPr b="1"/>
              <a:t>Owned by goal owner</a:t>
            </a:r>
            <a:r>
              <a:t>. To allow all records to be included in the roll up data, select </a:t>
            </a:r>
            <a:r>
              <a:rPr b="1"/>
              <a:t>All</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2500" lnSpcReduction="20000"/>
          </a:bodyPr>
          <a:lstStyle/>
          <a:p>
            <a:pPr>
              <a:spcBef>
                <a:spcPct val="43750"/>
              </a:spcBef>
              <a:spcAft>
                <a:spcPct val="43750"/>
              </a:spcAft>
            </a:pPr>
            <a:r>
              <a:t>Microsoft Dynamics 365 allows us to have parent goals and child goals.</a:t>
            </a:r>
          </a:p>
          <a:p>
            <a:endParaRPr/>
          </a:p>
          <a:p>
            <a:pPr>
              <a:spcBef>
                <a:spcPct val="43750"/>
              </a:spcBef>
              <a:spcAft>
                <a:spcPct val="43750"/>
              </a:spcAft>
            </a:pPr>
            <a:r>
              <a:t>Essentially, parent goals can have one or more child goals below it. The result of all the child goals can roll up to the primary target parent goal. This allows for each component of the goal's structure to be evaluated individually and as an entire team. During the goal rollup, the child goal totals are rolled into the parent goal totals and create a cumulative sum of all goal totals.</a:t>
            </a:r>
          </a:p>
          <a:p>
            <a:endParaRPr/>
          </a:p>
          <a:p>
            <a:pPr>
              <a:spcBef>
                <a:spcPct val="43750"/>
              </a:spcBef>
              <a:spcAft>
                <a:spcPct val="43750"/>
              </a:spcAft>
            </a:pPr>
            <a:r>
              <a:t>Here's an example:</a:t>
            </a:r>
          </a:p>
          <a:p>
            <a:endParaRPr/>
          </a:p>
          <a:p>
            <a:r>
              <a:t>Linda is a sales manager for a specific region.</a:t>
            </a:r>
          </a:p>
          <a:p>
            <a:endParaRPr/>
          </a:p>
          <a:p>
            <a:r>
              <a:t>She manages three people: Suzanne, David, and Ryan.</a:t>
            </a:r>
          </a:p>
          <a:p>
            <a:endParaRPr/>
          </a:p>
          <a:p>
            <a:r>
              <a:t>Each salesperson has their own revenue-based goal of $500,000.00.</a:t>
            </a:r>
          </a:p>
          <a:p>
            <a:endParaRPr/>
          </a:p>
          <a:p>
            <a:r>
              <a:t>Linda's goal as a manager is $1,500,000.00</a:t>
            </a:r>
          </a:p>
          <a:p>
            <a:endParaRPr/>
          </a:p>
          <a:p>
            <a:r>
              <a:t>As Suzanne, David, and Ryan sell throughout a period, their results should be included in Linda's goal.</a:t>
            </a:r>
          </a:p>
          <a:p>
            <a:endParaRPr/>
          </a:p>
          <a:p>
            <a:pPr>
              <a:spcBef>
                <a:spcPct val="43750"/>
              </a:spcBef>
              <a:spcAft>
                <a:spcPct val="43750"/>
              </a:spcAft>
            </a:pPr>
            <a:r>
              <a:t>By using parent and child goals, you can monitor Linda's overall progress on her sales goal as a manager. Her goal can be configured to include each of her team members individual goals.</a:t>
            </a:r>
          </a:p>
          <a:p>
            <a:endParaRPr/>
          </a:p>
          <a:p>
            <a:pPr>
              <a:spcBef>
                <a:spcPct val="43750"/>
              </a:spcBef>
              <a:spcAft>
                <a:spcPct val="43750"/>
              </a:spcAft>
            </a:pPr>
            <a:r>
              <a:t>Child goals can be defined in two ways. The first way is by setting the </a:t>
            </a:r>
            <a:r>
              <a:rPr b="1"/>
              <a:t>Parent Goal</a:t>
            </a:r>
            <a:r>
              <a:t> field on the goal that should be a child goal. The other way is to define the child goals directly from the parent goal. This is done from the </a:t>
            </a:r>
            <a:r>
              <a:rPr b="1"/>
              <a:t>Child Goals</a:t>
            </a:r>
            <a:r>
              <a:t> tab on the goal that will be the parent. You can create new child goals directly from the tab, or you can add existing goals.</a:t>
            </a:r>
          </a:p>
          <a:p>
            <a:endParaRPr/>
          </a:p>
          <a:p>
            <a:pPr>
              <a:spcBef>
                <a:spcPct val="43750"/>
              </a:spcBef>
              <a:spcAft>
                <a:spcPct val="43750"/>
              </a:spcAft>
            </a:pPr>
            <a:r>
              <a:t>On the </a:t>
            </a:r>
            <a:r>
              <a:rPr b="1"/>
              <a:t>Goal criteria tab</a:t>
            </a:r>
            <a:r>
              <a:t>, you can also specify if the progress should only be based on the progress of the child goals or if individual progress should also be included. For example, a manager can also sell items. If any sales that the manager makes shouldn't count toward their managerial goal, you set the roll-up only from </a:t>
            </a:r>
            <a:r>
              <a:rPr b="1"/>
              <a:t>Child Goals</a:t>
            </a:r>
            <a:r>
              <a:t> field to </a:t>
            </a:r>
            <a:r>
              <a:rPr b="1"/>
              <a:t>Yes</a:t>
            </a:r>
            <a:r>
              <a:t>. If their sales should count, the field can be set to </a:t>
            </a:r>
            <a:r>
              <a:rPr b="1"/>
              <a:t>No</a:t>
            </a:r>
            <a:r>
              <a:t>. By default, the field is set to </a:t>
            </a:r>
            <a:r>
              <a:rPr b="1"/>
              <a:t>No</a:t>
            </a:r>
            <a:r>
              <a:t>.</a:t>
            </a:r>
          </a:p>
          <a:p>
            <a:endParaRPr/>
          </a:p>
          <a:p>
            <a:pPr>
              <a:spcBef>
                <a:spcPct val="43750"/>
              </a:spcBef>
              <a:spcAft>
                <a:spcPct val="43750"/>
              </a:spcAft>
            </a:pPr>
            <a:r>
              <a:t>Some other keys points about parent goals are:</a:t>
            </a:r>
          </a:p>
          <a:p>
            <a:endParaRPr/>
          </a:p>
          <a:p>
            <a:pPr>
              <a:spcBef>
                <a:spcPct val="43750"/>
              </a:spcBef>
              <a:spcAft>
                <a:spcPct val="43750"/>
              </a:spcAft>
            </a:pPr>
            <a:r>
              <a:t>A goal can have multiple child goals AND be a child goal of another goal (grandchild).</a:t>
            </a:r>
          </a:p>
          <a:p>
            <a:endParaRPr/>
          </a:p>
          <a:p>
            <a:pPr>
              <a:spcBef>
                <a:spcPct val="43750"/>
              </a:spcBef>
              <a:spcAft>
                <a:spcPct val="43750"/>
              </a:spcAft>
            </a:pPr>
            <a:r>
              <a:t>If you delete a parent goal, the child goals are NOT deleted, only the reference to the parent goal is removed.</a:t>
            </a:r>
          </a:p>
          <a:p>
            <a:endParaRPr/>
          </a:p>
          <a:p>
            <a:pPr>
              <a:spcBef>
                <a:spcPct val="43750"/>
              </a:spcBef>
              <a:spcAft>
                <a:spcPct val="43750"/>
              </a:spcAft>
            </a:pPr>
            <a:r>
              <a:t>All goals in the goal hierarchy must be based on the same fiscal period or custom period. If you specify a different time period for a child goal, a time period for a parent goal will be used.</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7500" lnSpcReduction="20000"/>
          </a:bodyPr>
          <a:lstStyle/>
          <a:p>
            <a:pPr>
              <a:spcBef>
                <a:spcPct val="43750"/>
              </a:spcBef>
              <a:spcAft>
                <a:spcPct val="43750"/>
              </a:spcAft>
            </a:pPr>
            <a:r>
              <a:t>Fiscal periods are important for goal management because all goals are date bound. This means that you need to define dates for goals. Fiscal year options affect the way in which your organization's data is stored in Dynamics 365.</a:t>
            </a:r>
          </a:p>
          <a:p>
            <a:endParaRPr/>
          </a:p>
          <a:p>
            <a:pPr>
              <a:spcBef>
                <a:spcPct val="43750"/>
              </a:spcBef>
              <a:spcAft>
                <a:spcPct val="43750"/>
              </a:spcAft>
            </a:pPr>
            <a:r>
              <a:t>Here are some general rules to know about fiscal year periods and fiscal year goals:</a:t>
            </a:r>
          </a:p>
          <a:p>
            <a:endParaRPr/>
          </a:p>
          <a:p>
            <a:r>
              <a:t>For each goal, you must specify a fiscal period or customer time period.</a:t>
            </a:r>
          </a:p>
          <a:p>
            <a:endParaRPr/>
          </a:p>
          <a:p>
            <a:r>
              <a:t>If you select a fiscal period, you must specify a fiscal year.</a:t>
            </a:r>
          </a:p>
          <a:p>
            <a:endParaRPr/>
          </a:p>
          <a:p>
            <a:r>
              <a:t>Fiscal periods have a wide range of dates to choose from, such as monthly, quarterly, semester, annually.</a:t>
            </a:r>
          </a:p>
          <a:p>
            <a:endParaRPr/>
          </a:p>
          <a:p>
            <a:r>
              <a:t>The goal's fiscal year and fiscal period are tied to the organization's fiscal year settings and can be redefined any time.</a:t>
            </a:r>
          </a:p>
          <a:p>
            <a:endParaRPr/>
          </a:p>
          <a:p>
            <a:pPr>
              <a:spcBef>
                <a:spcPct val="43750"/>
              </a:spcBef>
              <a:spcAft>
                <a:spcPct val="43750"/>
              </a:spcAft>
            </a:pPr>
            <a:r>
              <a:t>By default, Microsoft Dynamics 365 defines a fiscal period based on a calendar year. Many organizations may not align the fiscal year with the calendar year. They may run their fiscal year from July to June. However an organization manages their fiscal year, it is important to ensure that the system is configured correctly for each organization's fiscal year.</a:t>
            </a:r>
          </a:p>
          <a:p>
            <a:endParaRPr/>
          </a:p>
          <a:p>
            <a:pPr>
              <a:spcBef>
                <a:spcPct val="43750"/>
              </a:spcBef>
              <a:spcAft>
                <a:spcPct val="43750"/>
              </a:spcAft>
            </a:pPr>
            <a:r>
              <a:t>Fiscal year settings can be accessed in Dynamics 365 by navigating to Settings &gt; Business Management &gt; Fiscal Year settings. When configuring settings, you can do two things:</a:t>
            </a:r>
          </a:p>
          <a:p>
            <a:endParaRPr/>
          </a:p>
          <a:p>
            <a:pPr>
              <a:spcBef>
                <a:spcPct val="43750"/>
              </a:spcBef>
              <a:spcAft>
                <a:spcPct val="43750"/>
              </a:spcAft>
            </a:pPr>
            <a:r>
              <a:rPr b="1"/>
              <a:t>Define the fiscal period</a:t>
            </a:r>
            <a:r>
              <a:t> - Specify the date that an organization fiscal year begins, and the period template that should be used. You can choose from five period options:</a:t>
            </a:r>
          </a:p>
          <a:p>
            <a:endParaRPr/>
          </a:p>
          <a:p>
            <a:pPr lvl="1"/>
            <a:r>
              <a:t>Annually</a:t>
            </a:r>
          </a:p>
          <a:p>
            <a:endParaRPr/>
          </a:p>
          <a:p>
            <a:pPr lvl="1"/>
            <a:r>
              <a:t>Semi-annually</a:t>
            </a:r>
          </a:p>
          <a:p>
            <a:endParaRPr/>
          </a:p>
          <a:p>
            <a:pPr lvl="1"/>
            <a:r>
              <a:t>Quarterly</a:t>
            </a:r>
          </a:p>
          <a:p>
            <a:endParaRPr/>
          </a:p>
          <a:p>
            <a:pPr lvl="1"/>
            <a:r>
              <a:t>Monthly</a:t>
            </a:r>
          </a:p>
          <a:p>
            <a:endParaRPr/>
          </a:p>
          <a:p>
            <a:pPr lvl="1"/>
            <a:r>
              <a:t>4-week period</a:t>
            </a:r>
          </a:p>
          <a:p>
            <a:endParaRPr/>
          </a:p>
          <a:p>
            <a:pPr>
              <a:spcBef>
                <a:spcPct val="43750"/>
              </a:spcBef>
              <a:spcAft>
                <a:spcPct val="43750"/>
              </a:spcAft>
            </a:pPr>
            <a:r>
              <a:rPr b="1"/>
              <a:t>Configure how the data is displayed</a:t>
            </a:r>
            <a:r>
              <a:t> - Specify the display settings for different fiscal year elements that are presented. This includes:</a:t>
            </a:r>
          </a:p>
          <a:p>
            <a:endParaRPr/>
          </a:p>
          <a:p>
            <a:pPr lvl="1"/>
            <a:r>
              <a:rPr b="1"/>
              <a:t>Fiscal year display format</a:t>
            </a:r>
            <a:r>
              <a:t> - You can set the prefix, year format, and post fix.</a:t>
            </a:r>
          </a:p>
          <a:p>
            <a:endParaRPr/>
          </a:p>
          <a:p>
            <a:pPr lvl="1"/>
            <a:r>
              <a:rPr b="1"/>
              <a:t>Named based on</a:t>
            </a:r>
            <a:r>
              <a:t> - Defines if the fiscal is based on the start or end date of the fiscal year.</a:t>
            </a:r>
          </a:p>
          <a:p>
            <a:endParaRPr/>
          </a:p>
          <a:p>
            <a:pPr lvl="1"/>
            <a:r>
              <a:rPr b="1"/>
              <a:t>Fiscal period</a:t>
            </a:r>
            <a:r>
              <a:t> - Defines how the periods are displayed, for example Quarter 1 or Q1.</a:t>
            </a:r>
          </a:p>
          <a:p>
            <a:endParaRPr/>
          </a:p>
          <a:p>
            <a:pPr lvl="1"/>
            <a:r>
              <a:rPr b="1"/>
              <a:t>Display as</a:t>
            </a:r>
            <a:r>
              <a:t> - Defines how the periods and years should be displayed when presented together.</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5000" lnSpcReduction="20000"/>
          </a:bodyPr>
          <a:lstStyle/>
          <a:p>
            <a:pPr>
              <a:spcBef>
                <a:spcPct val="43750"/>
              </a:spcBef>
              <a:spcAft>
                <a:spcPct val="43750"/>
              </a:spcAft>
            </a:pPr>
            <a:r>
              <a:t>Goal metrics are the numeric measurement of specific record type and help define how and what is being measured. Every goal record is based on a goal metric record, with a metric type of either 'amount' or 'count'. The selection of the goal metric determines how the actual and in-progress are calculated.</a:t>
            </a:r>
          </a:p>
          <a:p>
            <a:endParaRPr/>
          </a:p>
          <a:p>
            <a:pPr>
              <a:spcBef>
                <a:spcPct val="43750"/>
              </a:spcBef>
              <a:spcAft>
                <a:spcPct val="43750"/>
              </a:spcAft>
            </a:pPr>
            <a:r>
              <a:t>There are a number of out-of-the- box goal metric records available to use.</a:t>
            </a:r>
          </a:p>
          <a:p>
            <a:endParaRPr/>
          </a:p>
          <a:p>
            <a:pPr>
              <a:spcBef>
                <a:spcPct val="43750"/>
              </a:spcBef>
              <a:spcAft>
                <a:spcPct val="43750"/>
              </a:spcAft>
            </a:pPr>
            <a:r>
              <a:t>Goal metrics are used to specify the following basic information:</a:t>
            </a:r>
          </a:p>
          <a:p>
            <a:endParaRPr/>
          </a:p>
          <a:p>
            <a:r>
              <a:t>The type of data in which the goal is defined. For example, a sales goal metric will often be defined as a 'money' data type or a service goal metric will often be a 'count' of total items they are working on.</a:t>
            </a:r>
          </a:p>
          <a:p>
            <a:endParaRPr/>
          </a:p>
          <a:p>
            <a:r>
              <a:t>The rollup fields to use. These fields are the record type and field for which goal targets will be entered and actual and in-progress values tracked. For example, a typical goal metric for sales can be defined for the Opportunity record type, and define actual sales as opportunity records with a status of 'Won'. A typical goal metric for service can be defined for the Case record type, and define actual resolved cases as case records with a status of 'Resolved'.</a:t>
            </a:r>
          </a:p>
          <a:p>
            <a:endParaRPr/>
          </a:p>
          <a:p>
            <a:pPr>
              <a:spcBef>
                <a:spcPct val="43750"/>
              </a:spcBef>
              <a:spcAft>
                <a:spcPct val="43750"/>
              </a:spcAft>
            </a:pPr>
            <a:r>
              <a:t>The first things that you want to define when preparing to create a goal metric is how you are measuring the information. For example, you could define:</a:t>
            </a:r>
          </a:p>
          <a:p>
            <a:endParaRPr/>
          </a:p>
          <a:p>
            <a:pPr>
              <a:spcBef>
                <a:spcPct val="43750"/>
              </a:spcBef>
              <a:spcAft>
                <a:spcPct val="43750"/>
              </a:spcAft>
            </a:pPr>
            <a:r>
              <a:t>Are you measuring a dollar amount?</a:t>
            </a:r>
          </a:p>
          <a:p>
            <a:endParaRPr/>
          </a:p>
          <a:p>
            <a:pPr>
              <a:spcBef>
                <a:spcPct val="43750"/>
              </a:spcBef>
              <a:spcAft>
                <a:spcPct val="43750"/>
              </a:spcAft>
            </a:pPr>
            <a:r>
              <a:t>Is it based on how much you've actually sold?</a:t>
            </a:r>
          </a:p>
          <a:p>
            <a:endParaRPr/>
          </a:p>
          <a:p>
            <a:pPr lvl="1"/>
            <a:r>
              <a:t>Is it a dollar amount?</a:t>
            </a:r>
          </a:p>
          <a:p>
            <a:endParaRPr/>
          </a:p>
          <a:p>
            <a:pPr lvl="1"/>
            <a:r>
              <a:t>Are you counting the number of products or services that you have sold?</a:t>
            </a:r>
          </a:p>
          <a:p>
            <a:endParaRPr/>
          </a:p>
          <a:p>
            <a:pPr>
              <a:spcBef>
                <a:spcPct val="43750"/>
              </a:spcBef>
              <a:spcAft>
                <a:spcPct val="43750"/>
              </a:spcAft>
            </a:pPr>
            <a:r>
              <a:t>These definitions need to be established first, because they will determine the additional items defined on the goal metric. When you are ready to create a goal metric, you can do this from the app setting in the Sales Hub app.</a:t>
            </a:r>
          </a:p>
          <a:p>
            <a:endParaRPr/>
          </a:p>
          <a:p>
            <a:pPr>
              <a:spcBef>
                <a:spcPct val="43750"/>
              </a:spcBef>
              <a:spcAft>
                <a:spcPct val="43750"/>
              </a:spcAft>
            </a:pPr>
            <a:r>
              <a:t>Each goal metric will need to have the following defined:</a:t>
            </a:r>
          </a:p>
          <a:p>
            <a:endParaRPr/>
          </a:p>
          <a:p>
            <a:r>
              <a:rPr b="1"/>
              <a:t>Name</a:t>
            </a:r>
            <a:r>
              <a:t> - Specifies the name of the metric that will be used with attached to goal records.</a:t>
            </a:r>
          </a:p>
          <a:p>
            <a:endParaRPr/>
          </a:p>
          <a:p>
            <a:r>
              <a:rPr b="1"/>
              <a:t>Metric type</a:t>
            </a:r>
            <a:r>
              <a:t> - Defines the type of metric that will be tracked. Metrics can be set as either a Count or Amount. When a metric is defined as an amount metric, a data type for the amount will need to be defined. You can select between </a:t>
            </a:r>
            <a:r>
              <a:rPr b="1"/>
              <a:t>money</a:t>
            </a:r>
            <a:r>
              <a:t>, </a:t>
            </a:r>
            <a:r>
              <a:rPr b="1"/>
              <a:t>decimal</a:t>
            </a:r>
            <a:r>
              <a:t>, or </a:t>
            </a:r>
            <a:r>
              <a:rPr b="1"/>
              <a:t>integer</a:t>
            </a:r>
            <a:r>
              <a:t>.</a:t>
            </a:r>
          </a:p>
          <a:p>
            <a:endParaRPr/>
          </a:p>
          <a:p>
            <a:pPr>
              <a:spcBef>
                <a:spcPct val="43750"/>
              </a:spcBef>
              <a:spcAft>
                <a:spcPct val="43750"/>
              </a:spcAft>
            </a:pPr>
            <a:r>
              <a:t>The second item that needs to be defined for a goal metric is the record type it will be associated with and the actual field for which goal targets will be tracked against using the actual and in-progress values. For example, you want to create a goal that is related to sales opportunities, so you need to define:</a:t>
            </a:r>
          </a:p>
          <a:p>
            <a:endParaRPr/>
          </a:p>
          <a:p>
            <a:r>
              <a:t>Which opportunities should be tracked?</a:t>
            </a:r>
          </a:p>
          <a:p>
            <a:endParaRPr/>
          </a:p>
          <a:p>
            <a:r>
              <a:t>Do you track dollar amounts? If Yes, which field?</a:t>
            </a:r>
          </a:p>
          <a:p>
            <a:endParaRPr/>
          </a:p>
          <a:p>
            <a:r>
              <a:t>Are you going to track the estimated dollar amount or do you track the actual dollar amount field?</a:t>
            </a:r>
          </a:p>
          <a:p>
            <a:endParaRPr/>
          </a:p>
          <a:p>
            <a:r>
              <a:t>Do you track the close by date or do you track the estimated close date or the actual close date?</a:t>
            </a:r>
          </a:p>
          <a:p>
            <a:endParaRPr/>
          </a:p>
          <a:p>
            <a:r>
              <a:t>Do you track opportunities with the status of open versus a status of won?</a:t>
            </a:r>
          </a:p>
          <a:p>
            <a:endParaRPr/>
          </a:p>
          <a:p>
            <a:pPr>
              <a:spcBef>
                <a:spcPct val="43750"/>
              </a:spcBef>
              <a:spcAft>
                <a:spcPct val="43750"/>
              </a:spcAft>
            </a:pPr>
            <a:r>
              <a:t>All of these fields are referred to as rollup fields. Defining a rollup field consists of three steps:</a:t>
            </a:r>
          </a:p>
          <a:p>
            <a:endParaRPr/>
          </a:p>
          <a:p>
            <a:r>
              <a:t>Define the rollup field to track against goals,</a:t>
            </a:r>
          </a:p>
          <a:p>
            <a:endParaRPr/>
          </a:p>
          <a:p>
            <a:r>
              <a:t>Define the source data that will be rolled up,</a:t>
            </a:r>
          </a:p>
          <a:p>
            <a:endParaRPr/>
          </a:p>
          <a:p>
            <a:r>
              <a:t>Define the date field used to determine the goal period that the records will be rolled up to.</a:t>
            </a:r>
          </a:p>
          <a:p>
            <a:endParaRPr/>
          </a:p>
          <a:p>
            <a:pPr>
              <a:spcBef>
                <a:spcPct val="43750"/>
              </a:spcBef>
              <a:spcAft>
                <a:spcPct val="43750"/>
              </a:spcAft>
            </a:pPr>
            <a:r>
              <a:t>Every goal record is based on an underlying goal metric record. The selection of the goal metric determines how the actual and in-progress goals are calculated. Many goals track both an actual value and an in-progress value against a target. For example, a sales rep might have a monthly revenue target and track both won and open opportunities against the target. However, goal records are not required to include both actual and in-progress calculated fields.</a:t>
            </a:r>
          </a:p>
          <a:p>
            <a:endParaRPr/>
          </a:p>
          <a:p>
            <a:pPr>
              <a:spcBef>
                <a:spcPct val="43750"/>
              </a:spcBef>
              <a:spcAft>
                <a:spcPct val="43750"/>
              </a:spcAft>
            </a:pPr>
            <a:r>
              <a:t>Here are some examples of metrics that might be defined:</a:t>
            </a:r>
          </a:p>
          <a:p>
            <a:endParaRPr/>
          </a:p>
          <a:p>
            <a:r>
              <a:rPr b="1"/>
              <a:t>Number of prospects and proposals</a:t>
            </a:r>
            <a:r>
              <a:t> - Over the course of a quarter, month, week, or year, you have certain goals for the number of prospects and proposals that are sent or closed by your sales team.</a:t>
            </a:r>
          </a:p>
          <a:p>
            <a:endParaRPr/>
          </a:p>
          <a:p>
            <a:r>
              <a:rPr b="1"/>
              <a:t>Number of new and retained customers</a:t>
            </a:r>
            <a:r>
              <a:t> - Assuming there is built-in a metric to analyze how long a customer has been with you, or if they're considered to be a retained, or a new customer, you could track this with a goal functionality.</a:t>
            </a:r>
          </a:p>
          <a:p>
            <a:endParaRPr/>
          </a:p>
          <a:p>
            <a:pPr>
              <a:spcBef>
                <a:spcPct val="43750"/>
              </a:spcBef>
              <a:spcAft>
                <a:spcPct val="43750"/>
              </a:spcAft>
            </a:pPr>
            <a:r>
              <a:t>A rollup field can be set to one of the following:</a:t>
            </a:r>
          </a:p>
          <a:p>
            <a:endParaRPr/>
          </a:p>
          <a:p>
            <a:r>
              <a:t>Actual</a:t>
            </a:r>
          </a:p>
          <a:p>
            <a:endParaRPr/>
          </a:p>
          <a:p>
            <a:r>
              <a:t>In-progress</a:t>
            </a:r>
          </a:p>
          <a:p>
            <a:endParaRPr/>
          </a:p>
          <a:p>
            <a:r>
              <a:t>Custom</a:t>
            </a:r>
          </a:p>
          <a:p>
            <a:endParaRPr/>
          </a:p>
          <a:p>
            <a:pPr>
              <a:spcBef>
                <a:spcPct val="43750"/>
              </a:spcBef>
              <a:spcAft>
                <a:spcPct val="43750"/>
              </a:spcAft>
            </a:pPr>
            <a:r>
              <a:t>Each can only be used once per metric. For example, once </a:t>
            </a:r>
            <a:r>
              <a:rPr b="1"/>
              <a:t>in progress</a:t>
            </a:r>
            <a:r>
              <a:t> is added, it cannot be added again.</a:t>
            </a:r>
          </a:p>
          <a:p>
            <a:endParaRPr/>
          </a:p>
          <a:p>
            <a:pPr>
              <a:spcBef>
                <a:spcPct val="43750"/>
              </a:spcBef>
              <a:spcAft>
                <a:spcPct val="43750"/>
              </a:spcAft>
            </a:pPr>
            <a:r>
              <a:t>The next thing that needs to be defined for the rollup field is the details that will define which records are considered. There are four items that can be configured:</a:t>
            </a:r>
          </a:p>
          <a:p>
            <a:endParaRPr/>
          </a:p>
          <a:p>
            <a:r>
              <a:rPr b="1"/>
              <a:t>Source record type</a:t>
            </a:r>
            <a:r>
              <a:t> - Defines the entity that the rollup field is going to be associated with. (This is required.)</a:t>
            </a:r>
          </a:p>
          <a:p>
            <a:endParaRPr/>
          </a:p>
          <a:p>
            <a:r>
              <a:rPr b="1"/>
              <a:t>Source field</a:t>
            </a:r>
            <a:r>
              <a:t> - Defines the field that contains the data that will be rolled up. (This is required.)</a:t>
            </a:r>
          </a:p>
          <a:p>
            <a:endParaRPr/>
          </a:p>
          <a:p>
            <a:r>
              <a:rPr b="1"/>
              <a:t>Source record type state</a:t>
            </a:r>
            <a:r>
              <a:t> - Defines the state of the record that will be included such as open or closed.</a:t>
            </a:r>
          </a:p>
          <a:p>
            <a:endParaRPr/>
          </a:p>
          <a:p>
            <a:r>
              <a:rPr b="1"/>
              <a:t>Source record type status</a:t>
            </a:r>
            <a:r>
              <a:t> - Defines the status of the record that will be included such canceled or completed.</a:t>
            </a:r>
          </a:p>
          <a:p>
            <a:endParaRPr/>
          </a:p>
          <a:p>
            <a:pPr>
              <a:spcBef>
                <a:spcPct val="43750"/>
              </a:spcBef>
              <a:spcAft>
                <a:spcPct val="43750"/>
              </a:spcAft>
            </a:pPr>
            <a:r>
              <a:t>The combination of all the defined details is what determines the records that will be included.</a:t>
            </a:r>
          </a:p>
          <a:p>
            <a:endParaRPr/>
          </a:p>
          <a:p>
            <a:pPr>
              <a:spcBef>
                <a:spcPct val="43750"/>
              </a:spcBef>
              <a:spcAft>
                <a:spcPct val="43750"/>
              </a:spcAft>
            </a:pPr>
            <a:r>
              <a:t>An actual rollup field that is based on a money metric might resemble the following image.</a:t>
            </a:r>
          </a:p>
          <a:p>
            <a:endParaRPr/>
          </a:p>
          <a:p>
            <a:pPr>
              <a:spcBef>
                <a:spcPct val="43750"/>
              </a:spcBef>
              <a:spcAft>
                <a:spcPct val="43750"/>
              </a:spcAft>
            </a:pPr>
            <a:r>
              <a:t>In this example, the rollup field will include the data from the </a:t>
            </a:r>
            <a:r>
              <a:rPr b="1"/>
              <a:t>Actual Revenue</a:t>
            </a:r>
            <a:r>
              <a:t> field for any opportunity that has been won.</a:t>
            </a:r>
          </a:p>
          <a:p>
            <a:endParaRPr/>
          </a:p>
          <a:p>
            <a:pPr>
              <a:spcBef>
                <a:spcPct val="43750"/>
              </a:spcBef>
              <a:spcAft>
                <a:spcPct val="43750"/>
              </a:spcAft>
            </a:pPr>
            <a:r>
              <a:t>In the following, only data from the </a:t>
            </a:r>
            <a:r>
              <a:rPr b="1"/>
              <a:t>Est. Revenue</a:t>
            </a:r>
            <a:r>
              <a:t> field, for any opportunity that is currently open, is going to be included.</a:t>
            </a:r>
          </a:p>
          <a:p>
            <a:endParaRPr/>
          </a:p>
          <a:p>
            <a:pPr>
              <a:spcBef>
                <a:spcPct val="43750"/>
              </a:spcBef>
              <a:spcAft>
                <a:spcPct val="43750"/>
              </a:spcAft>
            </a:pPr>
            <a:r>
              <a:t>The most important question that needs to be asked when defining rollup fields is: What date fields should we be looking at? Remember, all goal records are date bound. This mean when you are trying to define what you're measuring, you also to need identify what date fields you want to evaluate.</a:t>
            </a:r>
          </a:p>
          <a:p>
            <a:endParaRPr/>
          </a:p>
          <a:p>
            <a:pPr>
              <a:spcBef>
                <a:spcPct val="43750"/>
              </a:spcBef>
              <a:spcAft>
                <a:spcPct val="43750"/>
              </a:spcAft>
            </a:pPr>
            <a:r>
              <a:t>To specify a date field, you will need to specify the record type and a date field for that record type.</a:t>
            </a:r>
          </a:p>
          <a:p>
            <a:endParaRPr/>
          </a:p>
          <a:p>
            <a:pPr>
              <a:spcBef>
                <a:spcPct val="43750"/>
              </a:spcBef>
              <a:spcAft>
                <a:spcPct val="43750"/>
              </a:spcAft>
            </a:pPr>
            <a:r>
              <a:t>The image following shows what a completed </a:t>
            </a:r>
            <a:r>
              <a:rPr b="1"/>
              <a:t>Actual rollup</a:t>
            </a:r>
            <a:r>
              <a:t> field might look like.</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8/12/2021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dirty="0"/>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07401"/>
            <a:ext cx="8892608" cy="4431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5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endParaRPr lang="en-US" dirty="0"/>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142DF0-5AAE-4CCB-9289-E1BC89D160E2}"/>
              </a:ext>
            </a:extLst>
          </p:cNvPr>
          <p:cNvPicPr>
            <a:picLocks noChangeAspect="1"/>
          </p:cNvPicPr>
          <p:nvPr userDrawn="1"/>
        </p:nvPicPr>
        <p:blipFill rotWithShape="1">
          <a:blip r:embed="rId3"/>
          <a:srcRect l="32501" t="5738" r="2737" b="5738"/>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54145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8" r:id="rId21"/>
    <p:sldLayoutId id="2147484967" r:id="rId22"/>
    <p:sldLayoutId id="2147484603" r:id="rId23"/>
    <p:sldLayoutId id="2147484935" r:id="rId24"/>
    <p:sldLayoutId id="2147484936" r:id="rId25"/>
    <p:sldLayoutId id="2147484937" r:id="rId26"/>
    <p:sldLayoutId id="2147484833" r:id="rId27"/>
    <p:sldLayoutId id="2147484834" r:id="rId28"/>
    <p:sldLayoutId id="2147484835" r:id="rId29"/>
    <p:sldLayoutId id="2147484922" r:id="rId30"/>
    <p:sldLayoutId id="2147484923" r:id="rId31"/>
    <p:sldLayoutId id="2147484924" r:id="rId32"/>
    <p:sldLayoutId id="2147484839" r:id="rId33"/>
    <p:sldLayoutId id="2147484840" r:id="rId34"/>
    <p:sldLayoutId id="2147484841" r:id="rId35"/>
    <p:sldLayoutId id="2147484842" r:id="rId36"/>
    <p:sldLayoutId id="2147484843" r:id="rId37"/>
    <p:sldLayoutId id="2147484931" r:id="rId38"/>
    <p:sldLayoutId id="2147484787" r:id="rId39"/>
    <p:sldLayoutId id="2147484249" r:id="rId40"/>
    <p:sldLayoutId id="2147484640" r:id="rId41"/>
    <p:sldLayoutId id="2147484584" r:id="rId42"/>
    <p:sldLayoutId id="2147484583" r:id="rId43"/>
    <p:sldLayoutId id="2147484671" r:id="rId44"/>
    <p:sldLayoutId id="2147484673" r:id="rId45"/>
    <p:sldLayoutId id="2147484585" r:id="rId46"/>
    <p:sldLayoutId id="2147484299" r:id="rId47"/>
    <p:sldLayoutId id="2147484263" r:id="rId48"/>
    <p:sldLayoutId id="214748496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60" y="2588828"/>
            <a:ext cx="4273936" cy="1661993"/>
          </a:xfrm>
        </p:spPr>
        <p:txBody>
          <a:bodyPr/>
          <a:lstStyle/>
          <a:p>
            <a:r>
              <a:rPr lang="en-US" dirty="0"/>
              <a:t>Module 4: Manage goals with Dynamics 365 Sales</a:t>
            </a:r>
          </a:p>
        </p:txBody>
      </p:sp>
    </p:spTree>
    <p:extLst>
      <p:ext uri="{BB962C8B-B14F-4D97-AF65-F5344CB8AC3E}">
        <p14:creationId xmlns:p14="http://schemas.microsoft.com/office/powerpoint/2010/main" val="306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8B24-57A4-4A77-A5E3-A281D45B159D}"/>
              </a:ext>
            </a:extLst>
          </p:cNvPr>
          <p:cNvSpPr>
            <a:spLocks noGrp="1"/>
          </p:cNvSpPr>
          <p:nvPr>
            <p:ph type="title"/>
          </p:nvPr>
        </p:nvSpPr>
        <p:spPr/>
        <p:txBody>
          <a:bodyPr/>
          <a:lstStyle/>
          <a:p>
            <a:r>
              <a:rPr lang="en-US" dirty="0"/>
              <a:t>Rollup columns</a:t>
            </a:r>
          </a:p>
        </p:txBody>
      </p:sp>
      <p:sp>
        <p:nvSpPr>
          <p:cNvPr id="3" name="Content Placeholder 2">
            <a:extLst>
              <a:ext uri="{FF2B5EF4-FFF2-40B4-BE49-F238E27FC236}">
                <a16:creationId xmlns:a16="http://schemas.microsoft.com/office/drawing/2014/main" id="{3034F34C-FDF6-4565-AE8A-B82B1DCBFF1A}"/>
              </a:ext>
            </a:extLst>
          </p:cNvPr>
          <p:cNvSpPr>
            <a:spLocks noGrp="1"/>
          </p:cNvSpPr>
          <p:nvPr>
            <p:ph sz="quarter" idx="10"/>
          </p:nvPr>
        </p:nvSpPr>
        <p:spPr>
          <a:xfrm>
            <a:off x="586581" y="1106573"/>
            <a:ext cx="11018838" cy="3693319"/>
          </a:xfrm>
        </p:spPr>
        <p:txBody>
          <a:bodyPr/>
          <a:lstStyle/>
          <a:p>
            <a:pPr algn="l">
              <a:buFont typeface="Arial" panose="020B0604020202020204" pitchFamily="34" charset="0"/>
              <a:buChar char="•"/>
            </a:pPr>
            <a:r>
              <a:rPr lang="en-US" sz="2400" b="1" i="0" dirty="0">
                <a:effectLst/>
                <a:latin typeface="Segoe UI" panose="020B0502040204020203" pitchFamily="34" charset="0"/>
              </a:rPr>
              <a:t> Source row type</a:t>
            </a:r>
            <a:r>
              <a:rPr lang="en-US" sz="2400" b="0" i="0" dirty="0">
                <a:effectLst/>
                <a:latin typeface="Segoe UI" panose="020B0502040204020203" pitchFamily="34" charset="0"/>
              </a:rPr>
              <a:t> - Defines the table that the rollup column is going to be associated with. (This is required.)</a:t>
            </a:r>
          </a:p>
          <a:p>
            <a:pPr algn="l">
              <a:buFont typeface="Arial" panose="020B0604020202020204" pitchFamily="34" charset="0"/>
              <a:buChar char="•"/>
            </a:pPr>
            <a:r>
              <a:rPr lang="en-US" sz="2400" b="1" i="0" dirty="0">
                <a:effectLst/>
                <a:latin typeface="Segoe UI" panose="020B0502040204020203" pitchFamily="34" charset="0"/>
              </a:rPr>
              <a:t> Source column</a:t>
            </a:r>
            <a:r>
              <a:rPr lang="en-US" sz="2400" b="0" i="0" dirty="0">
                <a:effectLst/>
                <a:latin typeface="Segoe UI" panose="020B0502040204020203" pitchFamily="34" charset="0"/>
              </a:rPr>
              <a:t> - Defines the column that contains the data that will be rolled up. (This is required.)</a:t>
            </a:r>
          </a:p>
          <a:p>
            <a:pPr algn="l">
              <a:buFont typeface="Arial" panose="020B0604020202020204" pitchFamily="34" charset="0"/>
              <a:buChar char="•"/>
            </a:pPr>
            <a:r>
              <a:rPr lang="en-US" sz="2400" b="1" i="0" dirty="0">
                <a:effectLst/>
                <a:latin typeface="Segoe UI" panose="020B0502040204020203" pitchFamily="34" charset="0"/>
              </a:rPr>
              <a:t> Source row type state</a:t>
            </a:r>
            <a:r>
              <a:rPr lang="en-US" sz="2400" b="0" i="0" dirty="0">
                <a:effectLst/>
                <a:latin typeface="Segoe UI" panose="020B0502040204020203" pitchFamily="34" charset="0"/>
              </a:rPr>
              <a:t> - Defines the state of the row that will be included such as open or closed.</a:t>
            </a:r>
          </a:p>
          <a:p>
            <a:pPr algn="l">
              <a:buFont typeface="Arial" panose="020B0604020202020204" pitchFamily="34" charset="0"/>
              <a:buChar char="•"/>
            </a:pPr>
            <a:r>
              <a:rPr lang="en-US" sz="2400" b="1" i="0">
                <a:effectLst/>
                <a:latin typeface="Segoe UI" panose="020B0502040204020203" pitchFamily="34" charset="0"/>
              </a:rPr>
              <a:t> Source </a:t>
            </a:r>
            <a:r>
              <a:rPr lang="en-US" sz="2400" b="1" i="0" dirty="0">
                <a:effectLst/>
                <a:latin typeface="Segoe UI" panose="020B0502040204020203" pitchFamily="34" charset="0"/>
              </a:rPr>
              <a:t>row type status</a:t>
            </a:r>
            <a:r>
              <a:rPr lang="en-US" sz="2400" b="0" i="0" dirty="0">
                <a:effectLst/>
                <a:latin typeface="Segoe UI" panose="020B0502040204020203" pitchFamily="34" charset="0"/>
              </a:rPr>
              <a:t> - Defines the status of the row that will be included such canceled or completed.</a:t>
            </a:r>
          </a:p>
          <a:p>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7A62DF00-B76B-4A2C-896A-504DCE92543A}"/>
              </a:ext>
            </a:extLst>
          </p:cNvPr>
          <p:cNvPicPr>
            <a:picLocks noChangeAspect="1"/>
          </p:cNvPicPr>
          <p:nvPr/>
        </p:nvPicPr>
        <p:blipFill>
          <a:blip r:embed="rId2"/>
          <a:stretch>
            <a:fillRect/>
          </a:stretch>
        </p:blipFill>
        <p:spPr>
          <a:xfrm>
            <a:off x="458626" y="4526557"/>
            <a:ext cx="11146793" cy="2072607"/>
          </a:xfrm>
          <a:prstGeom prst="rect">
            <a:avLst/>
          </a:prstGeom>
        </p:spPr>
      </p:pic>
    </p:spTree>
    <p:extLst>
      <p:ext uri="{BB962C8B-B14F-4D97-AF65-F5344CB8AC3E}">
        <p14:creationId xmlns:p14="http://schemas.microsoft.com/office/powerpoint/2010/main" val="38999794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505E-19A2-4F1A-9BC7-AB940A69D181}"/>
              </a:ext>
            </a:extLst>
          </p:cNvPr>
          <p:cNvSpPr>
            <a:spLocks noGrp="1"/>
          </p:cNvSpPr>
          <p:nvPr>
            <p:ph type="title" idx="4294967295"/>
          </p:nvPr>
        </p:nvSpPr>
        <p:spPr>
          <a:xfrm>
            <a:off x="588263" y="-553998"/>
            <a:ext cx="11018520" cy="430887"/>
          </a:xfrm>
        </p:spPr>
        <p:txBody>
          <a:bodyPr/>
          <a:lstStyle/>
          <a:p>
            <a:r>
              <a:rPr lang="en-US" sz="2800" dirty="0"/>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80C7-4916-47DF-B002-3F0867D17F8D}"/>
              </a:ext>
            </a:extLst>
          </p:cNvPr>
          <p:cNvSpPr>
            <a:spLocks noGrp="1"/>
          </p:cNvSpPr>
          <p:nvPr>
            <p:ph type="title"/>
          </p:nvPr>
        </p:nvSpPr>
        <p:spPr>
          <a:xfrm>
            <a:off x="584199" y="2998113"/>
            <a:ext cx="2453685" cy="861774"/>
          </a:xfrm>
        </p:spPr>
        <p:txBody>
          <a:bodyPr/>
          <a:lstStyle/>
          <a:p>
            <a:pPr>
              <a:lnSpc>
                <a:spcPct val="100000"/>
              </a:lnSpc>
            </a:pPr>
            <a:r>
              <a:rPr lang="en-US" sz="2800" spc="0" dirty="0"/>
              <a:t>Module agenda</a:t>
            </a:r>
          </a:p>
        </p:txBody>
      </p:sp>
      <p:pic>
        <p:nvPicPr>
          <p:cNvPr id="29" name="Picture 28" descr="Screenshot of a dashboards with a magnifying glass hovering over it">
            <a:extLst>
              <a:ext uri="{FF2B5EF4-FFF2-40B4-BE49-F238E27FC236}">
                <a16:creationId xmlns:a16="http://schemas.microsoft.com/office/drawing/2014/main" id="{C243E639-82AB-483E-9EBB-E3E6A5AF4D3D}"/>
              </a:ext>
            </a:extLst>
          </p:cNvPr>
          <p:cNvPicPr>
            <a:picLocks noChangeAspect="1"/>
          </p:cNvPicPr>
          <p:nvPr/>
        </p:nvPicPr>
        <p:blipFill>
          <a:blip r:embed="rId2"/>
          <a:stretch>
            <a:fillRect/>
          </a:stretch>
        </p:blipFill>
        <p:spPr>
          <a:xfrm>
            <a:off x="3615790" y="2261219"/>
            <a:ext cx="954024" cy="954024"/>
          </a:xfrm>
          <a:prstGeom prst="rect">
            <a:avLst/>
          </a:prstGeom>
        </p:spPr>
      </p:pic>
      <p:sp>
        <p:nvSpPr>
          <p:cNvPr id="30" name="Rectangle 29">
            <a:extLst>
              <a:ext uri="{FF2B5EF4-FFF2-40B4-BE49-F238E27FC236}">
                <a16:creationId xmlns:a16="http://schemas.microsoft.com/office/drawing/2014/main" id="{A293D2E9-C164-4CCF-A2E1-13E429822CEF}"/>
              </a:ext>
            </a:extLst>
          </p:cNvPr>
          <p:cNvSpPr/>
          <p:nvPr/>
        </p:nvSpPr>
        <p:spPr>
          <a:xfrm>
            <a:off x="4858976" y="2476579"/>
            <a:ext cx="6096000" cy="738664"/>
          </a:xfrm>
          <a:prstGeom prst="rect">
            <a:avLst/>
          </a:prstGeom>
          <a:noFill/>
        </p:spPr>
        <p:txBody>
          <a:bodyPr wrap="square" lIns="0" tIns="0" rIns="0" bIns="0" rtlCol="0">
            <a:spAutoFit/>
          </a:bodyPr>
          <a:lstStyle/>
          <a:p>
            <a:pPr defTabSz="435743">
              <a:spcBef>
                <a:spcPct val="0"/>
              </a:spcBef>
            </a:pPr>
            <a:r>
              <a:rPr lang="en-US" sz="2400" dirty="0"/>
              <a:t>Define and track individual goals in Dynamics 365 Sales</a:t>
            </a:r>
          </a:p>
        </p:txBody>
      </p:sp>
      <p:pic>
        <p:nvPicPr>
          <p:cNvPr id="31" name="Picture 30" descr="Icon of a speedometer ">
            <a:extLst>
              <a:ext uri="{FF2B5EF4-FFF2-40B4-BE49-F238E27FC236}">
                <a16:creationId xmlns:a16="http://schemas.microsoft.com/office/drawing/2014/main" id="{E2380F1A-DB5F-458B-9AC5-52B5CAE60CC6}"/>
              </a:ext>
            </a:extLst>
          </p:cNvPr>
          <p:cNvPicPr>
            <a:picLocks noChangeAspect="1"/>
          </p:cNvPicPr>
          <p:nvPr/>
        </p:nvPicPr>
        <p:blipFill>
          <a:blip r:embed="rId3"/>
          <a:stretch>
            <a:fillRect/>
          </a:stretch>
        </p:blipFill>
        <p:spPr>
          <a:xfrm>
            <a:off x="3615790" y="3856199"/>
            <a:ext cx="954024" cy="954024"/>
          </a:xfrm>
          <a:prstGeom prst="rect">
            <a:avLst/>
          </a:prstGeom>
        </p:spPr>
      </p:pic>
      <p:sp>
        <p:nvSpPr>
          <p:cNvPr id="32" name="Rectangle 31">
            <a:extLst>
              <a:ext uri="{FF2B5EF4-FFF2-40B4-BE49-F238E27FC236}">
                <a16:creationId xmlns:a16="http://schemas.microsoft.com/office/drawing/2014/main" id="{860F2EDA-EB51-419A-B1DA-0FAB048ABEC9}"/>
              </a:ext>
            </a:extLst>
          </p:cNvPr>
          <p:cNvSpPr/>
          <p:nvPr/>
        </p:nvSpPr>
        <p:spPr>
          <a:xfrm>
            <a:off x="4858976" y="4147783"/>
            <a:ext cx="6096000" cy="369332"/>
          </a:xfrm>
          <a:prstGeom prst="rect">
            <a:avLst/>
          </a:prstGeom>
          <a:noFill/>
        </p:spPr>
        <p:txBody>
          <a:bodyPr wrap="square" lIns="0" tIns="0" rIns="0" bIns="0" rtlCol="0">
            <a:spAutoFit/>
          </a:bodyPr>
          <a:lstStyle/>
          <a:p>
            <a:pPr defTabSz="435743">
              <a:spcBef>
                <a:spcPct val="0"/>
              </a:spcBef>
            </a:pPr>
            <a:r>
              <a:rPr lang="en-US" sz="2400" dirty="0"/>
              <a:t>Use goal metrics in Dynamics 365 Sales</a:t>
            </a:r>
          </a:p>
        </p:txBody>
      </p:sp>
    </p:spTree>
    <p:extLst>
      <p:ext uri="{BB962C8B-B14F-4D97-AF65-F5344CB8AC3E}">
        <p14:creationId xmlns:p14="http://schemas.microsoft.com/office/powerpoint/2010/main" val="13934566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985802"/>
            <a:ext cx="8892608" cy="886397"/>
          </a:xfrm>
        </p:spPr>
        <p:txBody>
          <a:bodyPr/>
          <a:lstStyle/>
          <a:p>
            <a:r>
              <a:rPr lang="en-US" dirty="0"/>
              <a:t>Lesson 1: Define and track individual goals in Dynamics 365 Sales </a:t>
            </a:r>
          </a:p>
        </p:txBody>
      </p:sp>
      <p:pic>
        <p:nvPicPr>
          <p:cNvPr id="2" name="Picture 1" descr="Screenshot of a dashboards with a magnifying glass hovering over it">
            <a:extLst>
              <a:ext uri="{FF2B5EF4-FFF2-40B4-BE49-F238E27FC236}">
                <a16:creationId xmlns:a16="http://schemas.microsoft.com/office/drawing/2014/main" id="{CFBC8132-5EC0-4E6F-9F48-6202AC0FEFE3}"/>
              </a:ext>
            </a:extLst>
          </p:cNvPr>
          <p:cNvPicPr>
            <a:picLocks noChangeAspect="1"/>
          </p:cNvPicPr>
          <p:nvPr/>
        </p:nvPicPr>
        <p:blipFill>
          <a:blip r:embed="rId2"/>
          <a:stretch>
            <a:fillRect/>
          </a:stretch>
        </p:blipFill>
        <p:spPr>
          <a:xfrm>
            <a:off x="10148026" y="2971038"/>
            <a:ext cx="976884" cy="915924"/>
          </a:xfrm>
          <a:prstGeom prst="rect">
            <a:avLst/>
          </a:prstGeom>
        </p:spPr>
      </p:pic>
    </p:spTree>
    <p:extLst>
      <p:ext uri="{BB962C8B-B14F-4D97-AF65-F5344CB8AC3E}">
        <p14:creationId xmlns:p14="http://schemas.microsoft.com/office/powerpoint/2010/main" val="1080470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Overview of goals</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Goals can be a very important part to any organization, as they can be used for compensation, bonuses, or even advancement within an organization.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Defining individual goals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 goal in Dynamics 365 is the record that defines the specific details on what specifically is going to be measured.</a:t>
            </a:r>
          </a:p>
        </p:txBody>
      </p:sp>
      <p:sp>
        <p:nvSpPr>
          <p:cNvPr id="4" name="New shape"/>
          <p:cNvSpPr/>
          <p:nvPr/>
        </p:nvSpPr>
        <p:spPr>
          <a:xfrm>
            <a:off x="609600" y="2909062"/>
            <a:ext cx="5181600" cy="332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b="1">
                <a:solidFill>
                  <a:srgbClr val="000000"/>
                </a:solidFill>
              </a:rPr>
              <a:t>Target Values</a:t>
            </a:r>
            <a:r>
              <a:rPr sz="1800">
                <a:solidFill>
                  <a:srgbClr val="000000"/>
                </a:solidFill>
              </a:rPr>
              <a:t> - Are manually entered by the user. This is really what the goal is.</a:t>
            </a:r>
          </a:p>
          <a:p>
            <a:pPr marL="381000" indent="-365760">
              <a:spcBef>
                <a:spcPct val="20000"/>
              </a:spcBef>
              <a:spcAft>
                <a:spcPct val="20000"/>
              </a:spcAft>
              <a:buChar char="•"/>
            </a:pPr>
            <a:r>
              <a:rPr sz="1800" b="1">
                <a:solidFill>
                  <a:srgbClr val="000000"/>
                </a:solidFill>
              </a:rPr>
              <a:t>Actual Values</a:t>
            </a:r>
            <a:r>
              <a:rPr sz="1800">
                <a:solidFill>
                  <a:srgbClr val="000000"/>
                </a:solidFill>
              </a:rPr>
              <a:t> - Are calculated and defined by the </a:t>
            </a:r>
            <a:r>
              <a:rPr sz="1800" b="1">
                <a:solidFill>
                  <a:srgbClr val="000000"/>
                </a:solidFill>
              </a:rPr>
              <a:t>Actual Rollup</a:t>
            </a:r>
            <a:r>
              <a:rPr sz="1800">
                <a:solidFill>
                  <a:srgbClr val="000000"/>
                </a:solidFill>
              </a:rPr>
              <a:t> field specified in the underlying goal metric. In other words, how are you doing relative to the target goal?</a:t>
            </a:r>
          </a:p>
          <a:p>
            <a:pPr marL="381000" indent="-365760">
              <a:spcBef>
                <a:spcPct val="20000"/>
              </a:spcBef>
              <a:spcAft>
                <a:spcPct val="20000"/>
              </a:spcAft>
              <a:buChar char="•"/>
            </a:pPr>
            <a:r>
              <a:rPr sz="1800" b="1">
                <a:solidFill>
                  <a:srgbClr val="000000"/>
                </a:solidFill>
              </a:rPr>
              <a:t>In-Progress Values</a:t>
            </a:r>
            <a:r>
              <a:rPr sz="1800">
                <a:solidFill>
                  <a:srgbClr val="000000"/>
                </a:solidFill>
              </a:rPr>
              <a:t> - These are calculated and defined by the </a:t>
            </a:r>
            <a:r>
              <a:rPr sz="1800" b="1">
                <a:solidFill>
                  <a:srgbClr val="000000"/>
                </a:solidFill>
              </a:rPr>
              <a:t>In-Progress Rollup</a:t>
            </a:r>
            <a:r>
              <a:rPr sz="1800">
                <a:solidFill>
                  <a:srgbClr val="000000"/>
                </a:solidFill>
              </a:rPr>
              <a:t> field specified in the underlying goal metric or the potential records that could be counted towards your actual target.</a:t>
            </a:r>
          </a:p>
        </p:txBody>
      </p:sp>
      <p:sp>
        <p:nvSpPr>
          <p:cNvPr id="5" name="New shape"/>
          <p:cNvSpPr/>
          <p:nvPr/>
        </p:nvSpPr>
        <p:spPr>
          <a:xfrm>
            <a:off x="6400800" y="2854197"/>
            <a:ext cx="5181600" cy="3438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b="1">
                <a:solidFill>
                  <a:srgbClr val="000000"/>
                </a:solidFill>
              </a:rPr>
              <a:t>Name</a:t>
            </a:r>
            <a:r>
              <a:rPr sz="1800">
                <a:solidFill>
                  <a:srgbClr val="000000"/>
                </a:solidFill>
              </a:rPr>
              <a:t> - Name that describes the goal.</a:t>
            </a:r>
          </a:p>
          <a:p>
            <a:pPr marL="381000" indent="-365760">
              <a:spcBef>
                <a:spcPct val="20000"/>
              </a:spcBef>
              <a:spcAft>
                <a:spcPct val="20000"/>
              </a:spcAft>
              <a:buChar char="•"/>
            </a:pPr>
            <a:r>
              <a:rPr sz="1800" b="1">
                <a:solidFill>
                  <a:srgbClr val="000000"/>
                </a:solidFill>
              </a:rPr>
              <a:t>Parent Goal</a:t>
            </a:r>
            <a:r>
              <a:rPr sz="1800">
                <a:solidFill>
                  <a:srgbClr val="000000"/>
                </a:solidFill>
              </a:rPr>
              <a:t> - If this goal is a child goal of another goal, select that goal as a parent goal.</a:t>
            </a:r>
          </a:p>
          <a:p>
            <a:pPr marL="381000" indent="-365760">
              <a:spcBef>
                <a:spcPct val="20000"/>
              </a:spcBef>
              <a:spcAft>
                <a:spcPct val="20000"/>
              </a:spcAft>
              <a:buChar char="•"/>
            </a:pPr>
            <a:r>
              <a:rPr sz="1800" b="1">
                <a:solidFill>
                  <a:srgbClr val="000000"/>
                </a:solidFill>
              </a:rPr>
              <a:t>Goal Metric</a:t>
            </a:r>
            <a:r>
              <a:rPr sz="1800">
                <a:solidFill>
                  <a:srgbClr val="000000"/>
                </a:solidFill>
              </a:rPr>
              <a:t> - Choose how the goal will be tracked by selecting a metric for the goal. (If you select a parent goal for this goal, you can't select a goal metric. It is automatically populated from the parent goal.)</a:t>
            </a:r>
          </a:p>
          <a:p>
            <a:pPr marL="381000" indent="-365760">
              <a:spcBef>
                <a:spcPct val="20000"/>
              </a:spcBef>
              <a:spcAft>
                <a:spcPct val="20000"/>
              </a:spcAft>
              <a:buChar char="•"/>
            </a:pPr>
            <a:r>
              <a:rPr sz="1800" b="1">
                <a:solidFill>
                  <a:srgbClr val="000000"/>
                </a:solidFill>
              </a:rPr>
              <a:t>Goal Owner</a:t>
            </a:r>
            <a:r>
              <a:rPr sz="1800">
                <a:solidFill>
                  <a:srgbClr val="000000"/>
                </a:solidFill>
              </a:rPr>
              <a:t> - Select the user or team responsible for meeting the goal.</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Parent and child goals</a:t>
            </a:r>
          </a:p>
        </p:txBody>
      </p:sp>
      <p:sp>
        <p:nvSpPr>
          <p:cNvPr id="4" name="New shape"/>
          <p:cNvSpPr/>
          <p:nvPr/>
        </p:nvSpPr>
        <p:spPr>
          <a:xfrm>
            <a:off x="588263" y="1333558"/>
            <a:ext cx="4219060" cy="4585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81000" indent="-365760">
              <a:spcBef>
                <a:spcPct val="20000"/>
              </a:spcBef>
              <a:spcAft>
                <a:spcPct val="20000"/>
              </a:spcAft>
              <a:buChar char="•"/>
            </a:pPr>
            <a:r>
              <a:rPr sz="2000" dirty="0">
                <a:solidFill>
                  <a:srgbClr val="000000"/>
                </a:solidFill>
              </a:rPr>
              <a:t>Linda is a sales manager for a specific region.</a:t>
            </a:r>
          </a:p>
          <a:p>
            <a:pPr marL="381000" indent="-365760">
              <a:spcBef>
                <a:spcPct val="20000"/>
              </a:spcBef>
              <a:spcAft>
                <a:spcPct val="20000"/>
              </a:spcAft>
              <a:buChar char="•"/>
            </a:pPr>
            <a:r>
              <a:rPr sz="2000" dirty="0">
                <a:solidFill>
                  <a:srgbClr val="000000"/>
                </a:solidFill>
              </a:rPr>
              <a:t>She manages three people: Suzanne, David, and Ryan.</a:t>
            </a:r>
          </a:p>
          <a:p>
            <a:pPr marL="381000" indent="-365760">
              <a:spcBef>
                <a:spcPct val="20000"/>
              </a:spcBef>
              <a:spcAft>
                <a:spcPct val="20000"/>
              </a:spcAft>
              <a:buChar char="•"/>
            </a:pPr>
            <a:r>
              <a:rPr sz="2000" dirty="0">
                <a:solidFill>
                  <a:srgbClr val="000000"/>
                </a:solidFill>
              </a:rPr>
              <a:t>Each salesperson has their own revenue-based goal of $500,000.00.</a:t>
            </a:r>
          </a:p>
          <a:p>
            <a:pPr marL="381000" indent="-365760">
              <a:spcBef>
                <a:spcPct val="20000"/>
              </a:spcBef>
              <a:spcAft>
                <a:spcPct val="20000"/>
              </a:spcAft>
              <a:buChar char="•"/>
            </a:pPr>
            <a:r>
              <a:rPr sz="2000" dirty="0">
                <a:solidFill>
                  <a:srgbClr val="000000"/>
                </a:solidFill>
              </a:rPr>
              <a:t>Linda's goal as a manager is $1,500,000.00</a:t>
            </a:r>
          </a:p>
          <a:p>
            <a:pPr marL="381000" indent="-365760">
              <a:spcBef>
                <a:spcPct val="20000"/>
              </a:spcBef>
              <a:spcAft>
                <a:spcPct val="20000"/>
              </a:spcAft>
              <a:buChar char="•"/>
            </a:pPr>
            <a:r>
              <a:rPr sz="2000" dirty="0">
                <a:solidFill>
                  <a:srgbClr val="000000"/>
                </a:solidFill>
              </a:rPr>
              <a:t>As Suzanne, David, and Ryan sell throughout a period, their results should be included in Linda's goal.</a:t>
            </a:r>
          </a:p>
        </p:txBody>
      </p:sp>
      <p:pic>
        <p:nvPicPr>
          <p:cNvPr id="5" name="New picture" descr="Goals scenario diagram showing Linda with goal and actual values that total those of Suzanne, David, and Ryan."/>
          <p:cNvPicPr/>
          <p:nvPr/>
        </p:nvPicPr>
        <p:blipFill>
          <a:blip r:embed="rId3"/>
          <a:stretch>
            <a:fillRect/>
          </a:stretch>
        </p:blipFill>
        <p:spPr>
          <a:xfrm>
            <a:off x="5405718" y="2040731"/>
            <a:ext cx="6390760" cy="3418774"/>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3207401"/>
            <a:ext cx="8892608" cy="443198"/>
          </a:xfrm>
        </p:spPr>
        <p:txBody>
          <a:bodyPr/>
          <a:lstStyle/>
          <a:p>
            <a:r>
              <a:rPr lang="en-US" dirty="0"/>
              <a:t>Lesson 2: Use goal metrics in Dynamics 365 Sales</a:t>
            </a:r>
          </a:p>
        </p:txBody>
      </p:sp>
      <p:pic>
        <p:nvPicPr>
          <p:cNvPr id="2" name="Picture 1" descr="Screenshot of a dashboards with a magnifying glass hovering over it">
            <a:extLst>
              <a:ext uri="{FF2B5EF4-FFF2-40B4-BE49-F238E27FC236}">
                <a16:creationId xmlns:a16="http://schemas.microsoft.com/office/drawing/2014/main" id="{CFBC8132-5EC0-4E6F-9F48-6202AC0FEFE3}"/>
              </a:ext>
            </a:extLst>
          </p:cNvPr>
          <p:cNvPicPr>
            <a:picLocks noChangeAspect="1"/>
          </p:cNvPicPr>
          <p:nvPr/>
        </p:nvPicPr>
        <p:blipFill>
          <a:blip r:embed="rId2"/>
          <a:stretch>
            <a:fillRect/>
          </a:stretch>
        </p:blipFill>
        <p:spPr>
          <a:xfrm>
            <a:off x="10148026" y="2971038"/>
            <a:ext cx="976884" cy="915924"/>
          </a:xfrm>
          <a:prstGeom prst="rect">
            <a:avLst/>
          </a:prstGeom>
        </p:spPr>
      </p:pic>
    </p:spTree>
    <p:extLst>
      <p:ext uri="{BB962C8B-B14F-4D97-AF65-F5344CB8AC3E}">
        <p14:creationId xmlns:p14="http://schemas.microsoft.com/office/powerpoint/2010/main" val="24823631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Fiscal year settings</a:t>
            </a:r>
          </a:p>
        </p:txBody>
      </p:sp>
      <p:sp>
        <p:nvSpPr>
          <p:cNvPr id="3" name="Subtitle"/>
          <p:cNvSpPr>
            <a:spLocks noGrp="1"/>
          </p:cNvSpPr>
          <p:nvPr>
            <p:ph sz="quarter" idx="10"/>
          </p:nvPr>
        </p:nvSpPr>
        <p:spPr>
          <a:xfrm>
            <a:off x="586581" y="1221026"/>
            <a:ext cx="11018838" cy="418576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Fiscal periods are important for goal management because all goals are date bound.</a:t>
            </a:r>
            <a:endParaRPr lang="en-US" dirty="0"/>
          </a:p>
          <a:p>
            <a:pPr marL="472440" indent="-457200">
              <a:spcBef>
                <a:spcPct val="20000"/>
              </a:spcBef>
              <a:spcAft>
                <a:spcPct val="20000"/>
              </a:spcAft>
              <a:buFont typeface="Arial" panose="020B0604020202020204" pitchFamily="34" charset="0"/>
              <a:buChar char="•"/>
            </a:pPr>
            <a:r>
              <a:rPr lang="en-US" sz="2400" dirty="0">
                <a:solidFill>
                  <a:srgbClr val="000000"/>
                </a:solidFill>
              </a:rPr>
              <a:t>For each goal, you must specify a fiscal period or customer time period.</a:t>
            </a:r>
          </a:p>
          <a:p>
            <a:pPr marL="472440" indent="-457200">
              <a:spcBef>
                <a:spcPct val="20000"/>
              </a:spcBef>
              <a:spcAft>
                <a:spcPct val="20000"/>
              </a:spcAft>
              <a:buFont typeface="Arial" panose="020B0604020202020204" pitchFamily="34" charset="0"/>
              <a:buChar char="•"/>
            </a:pPr>
            <a:r>
              <a:rPr lang="en-US" sz="2400" dirty="0">
                <a:solidFill>
                  <a:srgbClr val="000000"/>
                </a:solidFill>
              </a:rPr>
              <a:t>If you select a fiscal period, you must specify a fiscal year.</a:t>
            </a:r>
          </a:p>
          <a:p>
            <a:pPr marL="472440" indent="-457200">
              <a:spcBef>
                <a:spcPct val="20000"/>
              </a:spcBef>
              <a:spcAft>
                <a:spcPct val="20000"/>
              </a:spcAft>
              <a:buFont typeface="Arial" panose="020B0604020202020204" pitchFamily="34" charset="0"/>
              <a:buChar char="•"/>
            </a:pPr>
            <a:r>
              <a:rPr lang="en-US" sz="2400" dirty="0">
                <a:solidFill>
                  <a:srgbClr val="000000"/>
                </a:solidFill>
              </a:rPr>
              <a:t>Fiscal periods have a wide range of dates to choose from, such as monthly, quarterly, semester, annually.</a:t>
            </a:r>
          </a:p>
          <a:p>
            <a:pPr marL="472440" indent="-457200">
              <a:spcBef>
                <a:spcPct val="20000"/>
              </a:spcBef>
              <a:spcAft>
                <a:spcPct val="20000"/>
              </a:spcAft>
              <a:buFont typeface="Arial" panose="020B0604020202020204" pitchFamily="34" charset="0"/>
              <a:buChar char="•"/>
            </a:pPr>
            <a:r>
              <a:rPr lang="en-US" sz="2400" dirty="0">
                <a:solidFill>
                  <a:srgbClr val="000000"/>
                </a:solidFill>
              </a:rPr>
              <a:t>The goal's fiscal year and fiscal period are tied to the organization's fiscal year settings and can be redefined any time.</a:t>
            </a:r>
          </a:p>
          <a:p>
            <a:endParaRPr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Goal metrics</a:t>
            </a:r>
          </a:p>
        </p:txBody>
      </p:sp>
      <p:sp>
        <p:nvSpPr>
          <p:cNvPr id="3" name="Subtitle"/>
          <p:cNvSpPr>
            <a:spLocks noGrp="1"/>
          </p:cNvSpPr>
          <p:nvPr>
            <p:ph sz="quarter" idx="10"/>
          </p:nvPr>
        </p:nvSpPr>
        <p:spPr>
          <a:xfrm>
            <a:off x="584200" y="1435100"/>
            <a:ext cx="11018838" cy="422269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Goal metrics are the numeric measurement of specific record type and help define how and what is being measured.</a:t>
            </a:r>
            <a:endParaRPr lang="en-US" dirty="0"/>
          </a:p>
          <a:p>
            <a:pPr marL="358140" indent="-342900">
              <a:spcBef>
                <a:spcPct val="20000"/>
              </a:spcBef>
              <a:spcAft>
                <a:spcPct val="20000"/>
              </a:spcAft>
              <a:buFont typeface="Arial" panose="020B0604020202020204" pitchFamily="34" charset="0"/>
              <a:buChar char="•"/>
            </a:pPr>
            <a:r>
              <a:rPr lang="en-US" dirty="0">
                <a:solidFill>
                  <a:srgbClr val="000000"/>
                </a:solidFill>
              </a:rPr>
              <a:t>Are you measuring a dollar amount?</a:t>
            </a:r>
          </a:p>
          <a:p>
            <a:pPr marL="358140" indent="-342900">
              <a:spcBef>
                <a:spcPct val="20000"/>
              </a:spcBef>
              <a:spcAft>
                <a:spcPct val="20000"/>
              </a:spcAft>
              <a:buFont typeface="Arial" panose="020B0604020202020204" pitchFamily="34" charset="0"/>
              <a:buChar char="•"/>
            </a:pPr>
            <a:r>
              <a:rPr lang="en-US" dirty="0">
                <a:solidFill>
                  <a:srgbClr val="000000"/>
                </a:solidFill>
              </a:rPr>
              <a:t>Is it based on how much you've actually sold?</a:t>
            </a:r>
          </a:p>
          <a:p>
            <a:pPr marL="866140" lvl="1" indent="-342900">
              <a:spcAft>
                <a:spcPct val="20000"/>
              </a:spcAft>
            </a:pPr>
            <a:r>
              <a:rPr lang="en-US" sz="2800" dirty="0">
                <a:solidFill>
                  <a:srgbClr val="000000"/>
                </a:solidFill>
              </a:rPr>
              <a:t>Is it a dollar amount?</a:t>
            </a:r>
          </a:p>
          <a:p>
            <a:pPr marL="866140" lvl="1" indent="-342900">
              <a:spcAft>
                <a:spcPct val="20000"/>
              </a:spcAft>
            </a:pPr>
            <a:r>
              <a:rPr lang="en-US" sz="2800" dirty="0">
                <a:solidFill>
                  <a:srgbClr val="000000"/>
                </a:solidFill>
              </a:rPr>
              <a:t>Are you counting the number of products or services that you have sold?</a:t>
            </a:r>
          </a:p>
          <a:p>
            <a:endParaRPr dirty="0"/>
          </a:p>
        </p:txBody>
      </p:sp>
    </p:spTree>
  </p:cSld>
  <p:clrMapOvr>
    <a:masterClrMapping/>
  </p:clrMapOvr>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aa551a1-3cd1-453b-b985-d0d43f91ae1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B89E6C3-E46C-46F7-9A82-6C1D0A31E2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dcmitype/"/>
    <ds:schemaRef ds:uri="http://schemas.microsoft.com/office/2006/documentManagement/types"/>
    <ds:schemaRef ds:uri="a4bc753f-e3bb-4cba-8373-da173ea1515c"/>
    <ds:schemaRef ds:uri="http://schemas.microsoft.com/office/2006/metadata/properties"/>
    <ds:schemaRef ds:uri="10db0749-eddb-4627-97e5-bcd86b41c8cd"/>
    <ds:schemaRef ds:uri="http://purl.org/dc/terms/"/>
    <ds:schemaRef ds:uri="http://purl.org/dc/elements/1.1/"/>
    <ds:schemaRef ds:uri="http://www.w3.org/XML/1998/namespace"/>
    <ds:schemaRef ds:uri="http://schemas.openxmlformats.org/package/2006/metadata/core-properties"/>
    <ds:schemaRef ds:uri="0aa551a1-3cd1-453b-b985-d0d43f91ae14"/>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3387</TotalTime>
  <Words>4266</Words>
  <Application>Microsoft Office PowerPoint</Application>
  <PresentationFormat>Widescreen</PresentationFormat>
  <Paragraphs>311</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Consolas</vt:lpstr>
      <vt:lpstr>Segoe UI</vt:lpstr>
      <vt:lpstr>Segoe UI Semibold</vt:lpstr>
      <vt:lpstr>Wingdings</vt:lpstr>
      <vt:lpstr>White Template</vt:lpstr>
      <vt:lpstr>Module 4: Manage goals with Dynamics 365 Sales</vt:lpstr>
      <vt:lpstr>Module agenda</vt:lpstr>
      <vt:lpstr>Lesson 1: Define and track individual goals in Dynamics 365 Sales </vt:lpstr>
      <vt:lpstr>Overview of goals</vt:lpstr>
      <vt:lpstr>Defining individual goals</vt:lpstr>
      <vt:lpstr>Parent and child goals</vt:lpstr>
      <vt:lpstr>Lesson 2: Use goal metrics in Dynamics 365 Sales</vt:lpstr>
      <vt:lpstr>Fiscal year settings</vt:lpstr>
      <vt:lpstr>Goal metrics</vt:lpstr>
      <vt:lpstr>Rollup columns</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Sales Analytics and Insights </dc:title>
  <dc:subject>&lt;Event name&gt;</dc:subject>
  <dc:creator>Evelyn Sheahan</dc:creator>
  <cp:keywords/>
  <dc:description/>
  <cp:lastModifiedBy>Anna Jennings</cp:lastModifiedBy>
  <cp:revision>155</cp:revision>
  <dcterms:created xsi:type="dcterms:W3CDTF">2020-06-18T06:52:42Z</dcterms:created>
  <dcterms:modified xsi:type="dcterms:W3CDTF">2021-08-12T20:16:02Z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0x010100020305D32150D746ACEC7EE1F47590FB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